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92" r:id="rId1"/>
  </p:sldMasterIdLst>
  <p:notesMasterIdLst>
    <p:notesMasterId r:id="rId14"/>
  </p:notesMasterIdLst>
  <p:sldIdLst>
    <p:sldId id="256" r:id="rId2"/>
    <p:sldId id="257" r:id="rId3"/>
    <p:sldId id="258" r:id="rId4"/>
    <p:sldId id="261" r:id="rId5"/>
    <p:sldId id="260" r:id="rId6"/>
    <p:sldId id="262" r:id="rId7"/>
    <p:sldId id="266" r:id="rId8"/>
    <p:sldId id="263" r:id="rId9"/>
    <p:sldId id="264" r:id="rId10"/>
    <p:sldId id="270" r:id="rId11"/>
    <p:sldId id="271" r:id="rId12"/>
    <p:sldId id="272" r:id="rId13"/>
  </p:sldIdLst>
  <p:sldSz cx="14630400" cy="8229600"/>
  <p:notesSz cx="8229600" cy="14630400"/>
  <p:embeddedFontLst>
    <p:embeddedFont>
      <p:font typeface="Century Gothic" panose="020B0502020202020204" pitchFamily="34" charset="0"/>
      <p:regular r:id="rId15"/>
      <p:bold r:id="rId16"/>
      <p:italic r:id="rId17"/>
      <p:boldItalic r:id="rId18"/>
    </p:embeddedFont>
    <p:embeddedFont>
      <p:font typeface="Gadugi" panose="020B0502040204020203" pitchFamily="34" charset="0"/>
      <p:regular r:id="rId19"/>
      <p:bold r:id="rId20"/>
    </p:embeddedFont>
    <p:embeddedFont>
      <p:font typeface="Gelasio" panose="020B0604020202020204" charset="0"/>
      <p:regular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32" autoAdjust="0"/>
    <p:restoredTop sz="94610"/>
  </p:normalViewPr>
  <p:slideViewPr>
    <p:cSldViewPr snapToGrid="0" snapToObjects="1">
      <p:cViewPr varScale="1">
        <p:scale>
          <a:sx n="93" d="100"/>
          <a:sy n="93" d="100"/>
        </p:scale>
        <p:origin x="44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288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01215" y="731521"/>
            <a:ext cx="10411466" cy="3840480"/>
          </a:xfrm>
        </p:spPr>
        <p:txBody>
          <a:bodyPr anchor="b">
            <a:normAutofit/>
          </a:bodyPr>
          <a:lstStyle>
            <a:lvl1pPr algn="ctr">
              <a:defRPr sz="576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2101215" y="4663440"/>
            <a:ext cx="10411466" cy="2286000"/>
          </a:xfrm>
        </p:spPr>
        <p:txBody>
          <a:bodyPr anchor="t">
            <a:normAutofit/>
          </a:bodyPr>
          <a:lstStyle>
            <a:lvl1pPr marL="0" indent="0" algn="ctr">
              <a:buNone/>
              <a:defRPr sz="2520">
                <a:gradFill flip="none" rotWithShape="1">
                  <a:gsLst>
                    <a:gs pos="0">
                      <a:schemeClr val="tx1"/>
                    </a:gs>
                    <a:gs pos="100000">
                      <a:schemeClr val="tx1">
                        <a:lumMod val="75000"/>
                      </a:schemeClr>
                    </a:gs>
                  </a:gsLst>
                  <a:lin ang="5400000" scaled="0"/>
                  <a:tileRect/>
                </a:gra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1/7/2026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5545984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69696" y="5679438"/>
            <a:ext cx="11887200"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75534" y="1118535"/>
            <a:ext cx="9871133" cy="3797971"/>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69696" y="6359524"/>
            <a:ext cx="11887200" cy="592454"/>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1/7/2026</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3794508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69695" y="731522"/>
            <a:ext cx="11887199" cy="3749039"/>
          </a:xfrm>
        </p:spPr>
        <p:txBody>
          <a:bodyPr anchor="ctr">
            <a:normAutofit/>
          </a:bodyPr>
          <a:lstStyle>
            <a:lvl1pPr algn="l">
              <a:defRPr sz="3840" b="0" cap="all"/>
            </a:lvl1pPr>
          </a:lstStyle>
          <a:p>
            <a:r>
              <a:rPr lang="en-US"/>
              <a:t>Click to edit Master title style</a:t>
            </a:r>
            <a:endParaRPr lang="en-US" dirty="0"/>
          </a:p>
        </p:txBody>
      </p:sp>
      <p:sp>
        <p:nvSpPr>
          <p:cNvPr id="3" name="Text Placeholder 2"/>
          <p:cNvSpPr>
            <a:spLocks noGrp="1"/>
          </p:cNvSpPr>
          <p:nvPr>
            <p:ph type="body" idx="1"/>
          </p:nvPr>
        </p:nvSpPr>
        <p:spPr>
          <a:xfrm>
            <a:off x="1369693" y="5212080"/>
            <a:ext cx="11887200" cy="1737360"/>
          </a:xfrm>
        </p:spPr>
        <p:txBody>
          <a:bodyPr anchor="ctr">
            <a:normAutofit/>
          </a:bodyPr>
          <a:lstStyle>
            <a:lvl1pPr marL="0" indent="0" algn="l">
              <a:buNone/>
              <a:defRPr sz="2400">
                <a:gradFill flip="none" rotWithShape="1">
                  <a:gsLst>
                    <a:gs pos="0">
                      <a:schemeClr val="tx1"/>
                    </a:gs>
                    <a:gs pos="100000">
                      <a:schemeClr val="tx1">
                        <a:lumMod val="75000"/>
                      </a:schemeClr>
                    </a:gs>
                  </a:gsLst>
                  <a:lin ang="5400000" scaled="0"/>
                  <a:tileRect/>
                </a:gra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1/7/2026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724395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003934" y="94418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accent1"/>
                </a:solidFill>
              </a:rPr>
              <a:t>“</a:t>
            </a:r>
          </a:p>
        </p:txBody>
      </p:sp>
      <p:sp>
        <p:nvSpPr>
          <p:cNvPr id="15" name="TextBox 14"/>
          <p:cNvSpPr txBox="1"/>
          <p:nvPr/>
        </p:nvSpPr>
        <p:spPr>
          <a:xfrm>
            <a:off x="12525374" y="3291840"/>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accent1"/>
                </a:solidFill>
              </a:rPr>
              <a:t>”</a:t>
            </a:r>
          </a:p>
        </p:txBody>
      </p:sp>
      <p:sp>
        <p:nvSpPr>
          <p:cNvPr id="2" name="Title 1"/>
          <p:cNvSpPr>
            <a:spLocks noGrp="1"/>
          </p:cNvSpPr>
          <p:nvPr>
            <p:ph type="title"/>
          </p:nvPr>
        </p:nvSpPr>
        <p:spPr>
          <a:xfrm>
            <a:off x="1735455" y="731522"/>
            <a:ext cx="11155678" cy="3291839"/>
          </a:xfrm>
        </p:spPr>
        <p:txBody>
          <a:bodyPr anchor="ctr">
            <a:normAutofit/>
          </a:bodyPr>
          <a:lstStyle>
            <a:lvl1pPr algn="l">
              <a:defRPr sz="384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009775" y="4023360"/>
            <a:ext cx="10607042" cy="457200"/>
          </a:xfrm>
        </p:spPr>
        <p:txBody>
          <a:bodyPr anchor="ctr"/>
          <a:lstStyle>
            <a:lvl1pPr marL="0" indent="0">
              <a:buFontTx/>
              <a:buNone/>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1369693" y="5212080"/>
            <a:ext cx="11887200" cy="1737360"/>
          </a:xfrm>
        </p:spPr>
        <p:txBody>
          <a:bodyPr vert="horz" lIns="91440" tIns="45720" rIns="91440" bIns="45720" rtlCol="0" anchor="ctr">
            <a:normAutofit/>
          </a:bodyPr>
          <a:lstStyle>
            <a:lvl1pPr>
              <a:buNone/>
              <a:defRPr lang="en-US" sz="24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1/7/2026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4171926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69694" y="3970297"/>
            <a:ext cx="11887200" cy="1762560"/>
          </a:xfrm>
        </p:spPr>
        <p:txBody>
          <a:bodyPr anchor="b">
            <a:normAutofit/>
          </a:bodyPr>
          <a:lstStyle>
            <a:lvl1pPr algn="l">
              <a:defRPr sz="3840" b="0" cap="all"/>
            </a:lvl1pPr>
          </a:lstStyle>
          <a:p>
            <a:r>
              <a:rPr lang="en-US"/>
              <a:t>Click to edit Master title style</a:t>
            </a:r>
            <a:endParaRPr lang="en-US" dirty="0"/>
          </a:p>
        </p:txBody>
      </p:sp>
      <p:sp>
        <p:nvSpPr>
          <p:cNvPr id="3" name="Text Placeholder 2"/>
          <p:cNvSpPr>
            <a:spLocks noGrp="1"/>
          </p:cNvSpPr>
          <p:nvPr>
            <p:ph type="body" idx="1"/>
          </p:nvPr>
        </p:nvSpPr>
        <p:spPr>
          <a:xfrm>
            <a:off x="1369693" y="5732857"/>
            <a:ext cx="11887201" cy="1032480"/>
          </a:xfrm>
        </p:spPr>
        <p:txBody>
          <a:bodyPr vert="horz" lIns="91440" tIns="45720" rIns="91440" bIns="45720" rtlCol="0" anchor="t">
            <a:normAutofit/>
          </a:bodyPr>
          <a:lstStyle>
            <a:lvl1pPr>
              <a:defRPr lang="en-US" sz="24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1/7/2026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7847869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003934" y="94418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accent1"/>
                </a:solidFill>
              </a:rPr>
              <a:t>“</a:t>
            </a:r>
          </a:p>
        </p:txBody>
      </p:sp>
      <p:sp>
        <p:nvSpPr>
          <p:cNvPr id="15" name="TextBox 14"/>
          <p:cNvSpPr txBox="1"/>
          <p:nvPr/>
        </p:nvSpPr>
        <p:spPr>
          <a:xfrm>
            <a:off x="12525374" y="3291840"/>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accent1"/>
                </a:solidFill>
              </a:rPr>
              <a:t>”</a:t>
            </a:r>
          </a:p>
        </p:txBody>
      </p:sp>
      <p:sp>
        <p:nvSpPr>
          <p:cNvPr id="2" name="Title 1"/>
          <p:cNvSpPr>
            <a:spLocks noGrp="1"/>
          </p:cNvSpPr>
          <p:nvPr>
            <p:ph type="title"/>
          </p:nvPr>
        </p:nvSpPr>
        <p:spPr>
          <a:xfrm>
            <a:off x="1735455" y="731522"/>
            <a:ext cx="11155678" cy="3291839"/>
          </a:xfrm>
        </p:spPr>
        <p:txBody>
          <a:bodyPr anchor="ctr">
            <a:normAutofit/>
          </a:bodyPr>
          <a:lstStyle>
            <a:lvl1pPr algn="l">
              <a:defRPr sz="384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369694" y="4663440"/>
            <a:ext cx="11887200" cy="1066800"/>
          </a:xfrm>
        </p:spPr>
        <p:txBody>
          <a:bodyPr vert="horz" lIns="91440" tIns="45720" rIns="91440" bIns="45720" rtlCol="0" anchor="b">
            <a:normAutofit/>
          </a:bodyPr>
          <a:lstStyle>
            <a:lvl1pPr>
              <a:buNone/>
              <a:defRPr lang="en-US" sz="288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369693" y="5730240"/>
            <a:ext cx="11887200" cy="1219200"/>
          </a:xfrm>
        </p:spPr>
        <p:txBody>
          <a:bodyPr anchor="t">
            <a:normAutofit/>
          </a:bodyPr>
          <a:lstStyle>
            <a:lvl1pPr marL="0" indent="0" algn="l">
              <a:buNone/>
              <a:defRPr sz="2160">
                <a:gradFill flip="none" rotWithShape="1">
                  <a:gsLst>
                    <a:gs pos="0">
                      <a:schemeClr val="tx1"/>
                    </a:gs>
                    <a:gs pos="100000">
                      <a:schemeClr val="tx1">
                        <a:lumMod val="75000"/>
                      </a:schemeClr>
                    </a:gs>
                  </a:gsLst>
                  <a:lin ang="5400000" scaled="0"/>
                  <a:tileRect/>
                </a:gra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1/7/2026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49154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369695" y="731522"/>
            <a:ext cx="11887199" cy="329183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369694" y="4206240"/>
            <a:ext cx="11887200" cy="1005840"/>
          </a:xfrm>
        </p:spPr>
        <p:txBody>
          <a:bodyPr vert="horz" lIns="91440" tIns="45720" rIns="91440" bIns="45720" rtlCol="0" anchor="b">
            <a:normAutofit/>
          </a:bodyPr>
          <a:lstStyle>
            <a:lvl1pPr>
              <a:buNone/>
              <a:defRPr lang="en-US" sz="336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369693" y="5212080"/>
            <a:ext cx="11887200" cy="1737360"/>
          </a:xfrm>
        </p:spPr>
        <p:txBody>
          <a:bodyPr anchor="t">
            <a:normAutofit/>
          </a:bodyPr>
          <a:lstStyle>
            <a:lvl1pPr marL="0" indent="0" algn="l">
              <a:buNone/>
              <a:defRPr sz="2160">
                <a:gradFill flip="none" rotWithShape="1">
                  <a:gsLst>
                    <a:gs pos="0">
                      <a:schemeClr val="tx1"/>
                    </a:gs>
                    <a:gs pos="100000">
                      <a:schemeClr val="tx1">
                        <a:lumMod val="75000"/>
                      </a:schemeClr>
                    </a:gs>
                  </a:gsLst>
                  <a:lin ang="5400000" scaled="0"/>
                  <a:tileRect/>
                </a:gra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1/7/2026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9314464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369695" y="731520"/>
            <a:ext cx="11887198" cy="2286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1/7/2026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47984918"/>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4278" y="731520"/>
            <a:ext cx="2652617" cy="62179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69694" y="731520"/>
            <a:ext cx="9052560" cy="621792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1/7/2026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05510110"/>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46991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147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1/7/2026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68673924"/>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20952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84636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629315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83366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12580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1749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101216" y="3970297"/>
            <a:ext cx="10424160" cy="1762560"/>
          </a:xfrm>
        </p:spPr>
        <p:txBody>
          <a:bodyPr anchor="b"/>
          <a:lstStyle>
            <a:lvl1pPr algn="r">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2101214" y="5732857"/>
            <a:ext cx="10424161" cy="1032480"/>
          </a:xfrm>
        </p:spPr>
        <p:txBody>
          <a:bodyPr anchor="t">
            <a:normAutofit/>
          </a:bodyPr>
          <a:lstStyle>
            <a:lvl1pPr marL="0" indent="0" algn="r">
              <a:buNone/>
              <a:defRPr sz="2400">
                <a:gradFill flip="none" rotWithShape="1">
                  <a:gsLst>
                    <a:gs pos="0">
                      <a:schemeClr val="tx1"/>
                    </a:gs>
                    <a:gs pos="100000">
                      <a:schemeClr val="tx1">
                        <a:lumMod val="75000"/>
                      </a:schemeClr>
                    </a:gs>
                  </a:gsLst>
                  <a:lin ang="5400000" scaled="0"/>
                  <a:tileRect/>
                </a:gra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1/7/2026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9228029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69694" y="3200400"/>
            <a:ext cx="5852160" cy="3749041"/>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4734" y="3200400"/>
            <a:ext cx="5852160" cy="3749040"/>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1/7/2026</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258859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15137" y="3190240"/>
            <a:ext cx="5506717" cy="691514"/>
          </a:xfrm>
        </p:spPr>
        <p:txBody>
          <a:bodyPr anchor="b">
            <a:noAutofit/>
          </a:bodyPr>
          <a:lstStyle>
            <a:lvl1pPr marL="0" indent="0">
              <a:buNone/>
              <a:defRPr sz="336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69694" y="3891915"/>
            <a:ext cx="5852160" cy="3057524"/>
          </a:xfrm>
        </p:spPr>
        <p:txBody>
          <a:bodyPr anchor="t">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731760" y="3200400"/>
            <a:ext cx="5525136" cy="691514"/>
          </a:xfrm>
        </p:spPr>
        <p:txBody>
          <a:bodyPr anchor="b">
            <a:noAutofit/>
          </a:bodyPr>
          <a:lstStyle>
            <a:lvl1pPr marL="0" indent="0">
              <a:buNone/>
              <a:defRPr sz="336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4735" y="3891915"/>
            <a:ext cx="5852161" cy="3057524"/>
          </a:xfrm>
        </p:spPr>
        <p:txBody>
          <a:bodyPr anchor="t">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1/7/2026</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9836980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1/7/2026</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9673612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1/7/2026</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188992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69694" y="1920240"/>
            <a:ext cx="4258945" cy="1645920"/>
          </a:xfrm>
        </p:spPr>
        <p:txBody>
          <a:bodyPr anchor="b">
            <a:normAutofit/>
          </a:bodyPr>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6124575" y="731521"/>
            <a:ext cx="7132321" cy="621792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69694" y="3566160"/>
            <a:ext cx="4258945" cy="2194560"/>
          </a:xfrm>
        </p:spPr>
        <p:txBody>
          <a:bodyPr>
            <a:normAutofit/>
          </a:bodyPr>
          <a:lstStyle>
            <a:lvl1pPr marL="0" indent="0">
              <a:buNone/>
              <a:defRPr sz="192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1/7/2026</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3468318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69694" y="1920240"/>
            <a:ext cx="6400801" cy="1645920"/>
          </a:xfrm>
        </p:spPr>
        <p:txBody>
          <a:bodyPr anchor="b">
            <a:normAutofit/>
          </a:bodyPr>
          <a:lstStyle>
            <a:lvl1pPr algn="l">
              <a:defRPr sz="336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8920480" y="-21946"/>
            <a:ext cx="3931919" cy="8284464"/>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69694" y="3566160"/>
            <a:ext cx="6400801" cy="2194560"/>
          </a:xfrm>
        </p:spPr>
        <p:txBody>
          <a:bodyP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a:xfrm>
            <a:off x="7679054" y="7059931"/>
            <a:ext cx="1097280" cy="438150"/>
          </a:xfrm>
        </p:spPr>
        <p:txBody>
          <a:bodyPr/>
          <a:lstStyle/>
          <a:p>
            <a:fld id="{35E72C73-2D91-4E12-BA25-F0AA0C03599B}" type="datetimeFigureOut">
              <a:rPr lang="en-US" smtClean="0"/>
              <a:t>1/7/2026</a:t>
            </a:fld>
            <a:endParaRPr lang="en-US" dirty="0"/>
          </a:p>
        </p:txBody>
      </p:sp>
      <p:sp>
        <p:nvSpPr>
          <p:cNvPr id="6" name="Footer Placeholder 5"/>
          <p:cNvSpPr>
            <a:spLocks noGrp="1"/>
          </p:cNvSpPr>
          <p:nvPr>
            <p:ph type="ftr" sz="quarter" idx="11"/>
          </p:nvPr>
        </p:nvSpPr>
        <p:spPr>
          <a:xfrm>
            <a:off x="1369694" y="7059931"/>
            <a:ext cx="6126480" cy="438150"/>
          </a:xfrm>
        </p:spPr>
        <p:txBody>
          <a:bodyPr/>
          <a:lstStyle/>
          <a:p>
            <a:r>
              <a:rPr lang="en-US"/>
              <a:t>
              </a:t>
            </a:r>
            <a:endParaRPr lang="en-US" dirty="0"/>
          </a:p>
        </p:txBody>
      </p:sp>
      <p:sp>
        <p:nvSpPr>
          <p:cNvPr id="7" name="Slide Number Placeholder 6"/>
          <p:cNvSpPr>
            <a:spLocks noGrp="1"/>
          </p:cNvSpPr>
          <p:nvPr>
            <p:ph type="sldNum" sz="quarter" idx="12"/>
          </p:nvPr>
        </p:nvSpPr>
        <p:spPr>
          <a:xfrm>
            <a:off x="12891135" y="7059931"/>
            <a:ext cx="387080" cy="438150"/>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0508373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69695" y="731520"/>
            <a:ext cx="11887198" cy="2286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369695" y="3200400"/>
            <a:ext cx="11887198" cy="374904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05134" y="7059931"/>
            <a:ext cx="1920240" cy="438150"/>
          </a:xfrm>
          <a:prstGeom prst="rect">
            <a:avLst/>
          </a:prstGeom>
        </p:spPr>
        <p:txBody>
          <a:bodyPr vert="horz" lIns="91440" tIns="45720" rIns="91440" bIns="45720" rtlCol="0" anchor="ctr"/>
          <a:lstStyle>
            <a:lvl1pPr algn="r">
              <a:defRPr sz="1080" b="1" i="0">
                <a:solidFill>
                  <a:schemeClr val="tx1">
                    <a:lumMod val="75000"/>
                  </a:schemeClr>
                </a:solidFill>
                <a:effectLst>
                  <a:outerShdw blurRad="50800" dist="38100" dir="2700000" algn="tl" rotWithShape="0">
                    <a:srgbClr val="000000">
                      <a:alpha val="43000"/>
                    </a:srgbClr>
                  </a:outerShdw>
                </a:effectLst>
                <a:latin typeface="+mn-lt"/>
              </a:defRPr>
            </a:lvl1pPr>
          </a:lstStyle>
          <a:p>
            <a:fld id="{2BE451C3-0FF4-47C4-B829-773ADF60F88C}" type="datetimeFigureOut">
              <a:rPr lang="en-US" smtClean="0"/>
              <a:t>1/7/2026</a:t>
            </a:fld>
            <a:endParaRPr lang="en-US" dirty="0"/>
          </a:p>
        </p:txBody>
      </p:sp>
      <p:sp>
        <p:nvSpPr>
          <p:cNvPr id="5" name="Footer Placeholder 4"/>
          <p:cNvSpPr>
            <a:spLocks noGrp="1"/>
          </p:cNvSpPr>
          <p:nvPr>
            <p:ph type="ftr" sz="quarter" idx="3"/>
          </p:nvPr>
        </p:nvSpPr>
        <p:spPr>
          <a:xfrm>
            <a:off x="1369694" y="7059931"/>
            <a:ext cx="9052560" cy="438150"/>
          </a:xfrm>
          <a:prstGeom prst="rect">
            <a:avLst/>
          </a:prstGeom>
        </p:spPr>
        <p:txBody>
          <a:bodyPr vert="horz" lIns="91440" tIns="45720" rIns="91440" bIns="45720" rtlCol="0" anchor="ctr"/>
          <a:lstStyle>
            <a:lvl1pPr algn="l">
              <a:defRPr sz="1080" b="1" i="0">
                <a:solidFill>
                  <a:schemeClr val="tx1">
                    <a:lumMod val="75000"/>
                  </a:schemeClr>
                </a:solidFill>
                <a:effectLst>
                  <a:outerShdw blurRad="50800" dist="38100" dir="2700000" algn="tl" rotWithShape="0">
                    <a:srgbClr val="000000">
                      <a:alpha val="43000"/>
                    </a:srgbClr>
                  </a:outerShdw>
                </a:effectLst>
                <a:latin typeface="+mn-lt"/>
              </a:defRPr>
            </a:lvl1pPr>
          </a:lstStyle>
          <a:p>
            <a:r>
              <a:rPr lang="en-US"/>
              <a:t>
              </a:t>
            </a:r>
            <a:endParaRPr lang="en-US" dirty="0"/>
          </a:p>
        </p:txBody>
      </p:sp>
      <p:sp>
        <p:nvSpPr>
          <p:cNvPr id="6" name="Slide Number Placeholder 5"/>
          <p:cNvSpPr>
            <a:spLocks noGrp="1"/>
          </p:cNvSpPr>
          <p:nvPr>
            <p:ph type="sldNum" sz="quarter" idx="4"/>
          </p:nvPr>
        </p:nvSpPr>
        <p:spPr>
          <a:xfrm>
            <a:off x="12616815" y="7059931"/>
            <a:ext cx="661400" cy="438150"/>
          </a:xfrm>
          <a:prstGeom prst="rect">
            <a:avLst/>
          </a:prstGeom>
        </p:spPr>
        <p:txBody>
          <a:bodyPr vert="horz" lIns="91440" tIns="45720" rIns="91440" bIns="45720" rtlCol="0" anchor="ctr"/>
          <a:lstStyle>
            <a:lvl1pPr algn="r">
              <a:defRPr sz="108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05025145"/>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 id="2147483804" r:id="rId12"/>
    <p:sldLayoutId id="2147483805" r:id="rId13"/>
    <p:sldLayoutId id="2147483806" r:id="rId14"/>
    <p:sldLayoutId id="2147483807" r:id="rId15"/>
    <p:sldLayoutId id="2147483808" r:id="rId16"/>
    <p:sldLayoutId id="2147483809" r:id="rId17"/>
    <p:sldLayoutId id="2147483810" r:id="rId18"/>
    <p:sldLayoutId id="2147483811" r:id="rId19"/>
    <p:sldLayoutId id="2147483812" r:id="rId20"/>
    <p:sldLayoutId id="2147483813" r:id="rId21"/>
    <p:sldLayoutId id="2147483814" r:id="rId22"/>
    <p:sldLayoutId id="2147483815" r:id="rId23"/>
    <p:sldLayoutId id="2147483816" r:id="rId24"/>
    <p:sldLayoutId id="2147483817" r:id="rId25"/>
  </p:sldLayoutIdLst>
  <p:hf sldNum="0" hdr="0" ftr="0" dt="0"/>
  <p:txStyles>
    <p:titleStyle>
      <a:lvl1pPr algn="l" defTabSz="548640" rtl="0" eaLnBrk="1" latinLnBrk="0" hangingPunct="1">
        <a:spcBef>
          <a:spcPct val="0"/>
        </a:spcBef>
        <a:buNone/>
        <a:defRPr sz="384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548640" rtl="0" eaLnBrk="1" latinLnBrk="0" hangingPunct="1">
        <a:spcBef>
          <a:spcPct val="20000"/>
        </a:spcBef>
        <a:spcAft>
          <a:spcPts val="720"/>
        </a:spcAft>
        <a:buClr>
          <a:schemeClr val="tx1"/>
        </a:buClr>
        <a:buSzPct val="100000"/>
        <a:buFont typeface="Arial"/>
        <a:buChar char="•"/>
        <a:defRPr sz="2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891540" indent="-342900" algn="l" defTabSz="548640" rtl="0" eaLnBrk="1" latinLnBrk="0" hangingPunct="1">
        <a:spcBef>
          <a:spcPct val="20000"/>
        </a:spcBef>
        <a:spcAft>
          <a:spcPts val="720"/>
        </a:spcAft>
        <a:buClr>
          <a:schemeClr val="tx1"/>
        </a:buClr>
        <a:buSzPct val="100000"/>
        <a:buFont typeface="Arial"/>
        <a:buChar char="•"/>
        <a:defRPr sz="216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440180" indent="-342900" algn="l" defTabSz="548640" rtl="0" eaLnBrk="1" latinLnBrk="0" hangingPunct="1">
        <a:spcBef>
          <a:spcPct val="20000"/>
        </a:spcBef>
        <a:spcAft>
          <a:spcPts val="720"/>
        </a:spcAft>
        <a:buClr>
          <a:schemeClr val="tx1"/>
        </a:buClr>
        <a:buSzPct val="100000"/>
        <a:buFont typeface="Arial"/>
        <a:buChar char="•"/>
        <a:defRPr sz="192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851660" indent="-205740" algn="l" defTabSz="548640" rtl="0" eaLnBrk="1" latinLnBrk="0" hangingPunct="1">
        <a:spcBef>
          <a:spcPct val="20000"/>
        </a:spcBef>
        <a:spcAft>
          <a:spcPts val="720"/>
        </a:spcAft>
        <a:buClr>
          <a:schemeClr val="tx1"/>
        </a:buClr>
        <a:buSzPct val="100000"/>
        <a:buFont typeface="Arial"/>
        <a:buChar char="•"/>
        <a:defRPr sz="168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400300" indent="-205740" algn="l" defTabSz="548640" rtl="0" eaLnBrk="1" latinLnBrk="0" hangingPunct="1">
        <a:spcBef>
          <a:spcPct val="20000"/>
        </a:spcBef>
        <a:spcAft>
          <a:spcPts val="720"/>
        </a:spcAft>
        <a:buClr>
          <a:schemeClr val="tx1"/>
        </a:buClr>
        <a:buSzPct val="100000"/>
        <a:buFont typeface="Arial"/>
        <a:buChar char="•"/>
        <a:defRPr sz="168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3017520" indent="-274320" algn="l" defTabSz="548640" rtl="0" eaLnBrk="1" latinLnBrk="0" hangingPunct="1">
        <a:spcBef>
          <a:spcPct val="20000"/>
        </a:spcBef>
        <a:spcAft>
          <a:spcPts val="720"/>
        </a:spcAft>
        <a:buClr>
          <a:schemeClr val="tx1"/>
        </a:buClr>
        <a:buSzPct val="100000"/>
        <a:buFont typeface="Arial"/>
        <a:buChar char="•"/>
        <a:defRPr sz="144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3566160" indent="-274320" algn="l" defTabSz="548640" rtl="0" eaLnBrk="1" latinLnBrk="0" hangingPunct="1">
        <a:spcBef>
          <a:spcPct val="20000"/>
        </a:spcBef>
        <a:spcAft>
          <a:spcPts val="720"/>
        </a:spcAft>
        <a:buClr>
          <a:schemeClr val="tx1"/>
        </a:buClr>
        <a:buSzPct val="100000"/>
        <a:buFont typeface="Arial"/>
        <a:buChar char="•"/>
        <a:defRPr sz="144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4114800" indent="-274320" algn="l" defTabSz="548640" rtl="0" eaLnBrk="1" latinLnBrk="0" hangingPunct="1">
        <a:spcBef>
          <a:spcPct val="20000"/>
        </a:spcBef>
        <a:spcAft>
          <a:spcPts val="720"/>
        </a:spcAft>
        <a:buClr>
          <a:schemeClr val="tx1"/>
        </a:buClr>
        <a:buSzPct val="100000"/>
        <a:buFont typeface="Arial"/>
        <a:buChar char="•"/>
        <a:defRPr sz="144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4663440" indent="-274320" algn="l" defTabSz="548640" rtl="0" eaLnBrk="1" latinLnBrk="0" hangingPunct="1">
        <a:spcBef>
          <a:spcPct val="20000"/>
        </a:spcBef>
        <a:spcAft>
          <a:spcPts val="720"/>
        </a:spcAft>
        <a:buClr>
          <a:schemeClr val="tx1"/>
        </a:buClr>
        <a:buSzPct val="100000"/>
        <a:buFont typeface="Arial"/>
        <a:buChar char="•"/>
        <a:defRPr sz="144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5.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12005188" y="3673096"/>
            <a:ext cx="1831423" cy="362903"/>
          </a:xfrm>
          <a:prstGeom prst="rect">
            <a:avLst/>
          </a:prstGeom>
          <a:noFill/>
          <a:ln/>
        </p:spPr>
        <p:txBody>
          <a:bodyPr wrap="none" lIns="0" tIns="0" rIns="0" bIns="0" rtlCol="0" anchor="t"/>
          <a:lstStyle/>
          <a:p>
            <a:pPr>
              <a:lnSpc>
                <a:spcPts val="2850"/>
              </a:lnSpc>
            </a:pPr>
            <a:r>
              <a:rPr lang="en-US" sz="2400" dirty="0">
                <a:solidFill>
                  <a:srgbClr val="C9C2C0"/>
                </a:solidFill>
                <a:latin typeface="Gelasio" pitchFamily="34" charset="0"/>
                <a:ea typeface="Gelasio" pitchFamily="34" charset="-122"/>
                <a:cs typeface="Gelasio" pitchFamily="34" charset="-120"/>
              </a:rPr>
              <a:t> </a:t>
            </a:r>
          </a:p>
        </p:txBody>
      </p:sp>
      <p:sp>
        <p:nvSpPr>
          <p:cNvPr id="3" name="Text 1"/>
          <p:cNvSpPr/>
          <p:nvPr/>
        </p:nvSpPr>
        <p:spPr>
          <a:xfrm>
            <a:off x="583952" y="3120641"/>
            <a:ext cx="11906954" cy="1467812"/>
          </a:xfrm>
          <a:prstGeom prst="rect">
            <a:avLst/>
          </a:prstGeom>
          <a:noFill/>
          <a:ln/>
        </p:spPr>
        <p:txBody>
          <a:bodyPr wrap="none" lIns="0" tIns="0" rIns="0" bIns="0" rtlCol="0" anchor="t"/>
          <a:lstStyle/>
          <a:p>
            <a:pPr marL="0" indent="0" algn="ctr">
              <a:lnSpc>
                <a:spcPts val="5550"/>
              </a:lnSpc>
              <a:buNone/>
            </a:pPr>
            <a:r>
              <a:rPr lang="en-US" sz="5400" dirty="0">
                <a:solidFill>
                  <a:srgbClr val="D8B6A4"/>
                </a:solidFill>
                <a:latin typeface="Gadugi" panose="020B0502040204020203" pitchFamily="34" charset="0"/>
                <a:ea typeface="Gadugi" panose="020B0502040204020203" pitchFamily="34" charset="0"/>
                <a:cs typeface="Gelasio" pitchFamily="34" charset="-120"/>
              </a:rPr>
              <a:t>Crowdfunding Analytics &amp; </a:t>
            </a:r>
          </a:p>
          <a:p>
            <a:pPr marL="0" indent="0" algn="ctr">
              <a:lnSpc>
                <a:spcPts val="5550"/>
              </a:lnSpc>
              <a:buNone/>
            </a:pPr>
            <a:r>
              <a:rPr lang="en-US" sz="5400" dirty="0">
                <a:solidFill>
                  <a:srgbClr val="D8B6A4"/>
                </a:solidFill>
                <a:latin typeface="Gadugi" panose="020B0502040204020203" pitchFamily="34" charset="0"/>
                <a:ea typeface="Gadugi" panose="020B0502040204020203" pitchFamily="34" charset="0"/>
                <a:cs typeface="Gelasio" pitchFamily="34" charset="-120"/>
              </a:rPr>
              <a:t>Insights Dashboard</a:t>
            </a:r>
            <a:endParaRPr lang="en-US" sz="5400" dirty="0">
              <a:latin typeface="Gadugi" panose="020B0502040204020203" pitchFamily="34" charset="0"/>
              <a:ea typeface="Gadugi" panose="020B0502040204020203" pitchFamily="34" charset="0"/>
            </a:endParaRPr>
          </a:p>
        </p:txBody>
      </p:sp>
      <p:sp>
        <p:nvSpPr>
          <p:cNvPr id="4" name="Text 2"/>
          <p:cNvSpPr/>
          <p:nvPr/>
        </p:nvSpPr>
        <p:spPr>
          <a:xfrm>
            <a:off x="9470867" y="4159349"/>
            <a:ext cx="3293806" cy="3002972"/>
          </a:xfrm>
          <a:prstGeom prst="rect">
            <a:avLst/>
          </a:prstGeom>
          <a:noFill/>
          <a:ln/>
        </p:spPr>
        <p:txBody>
          <a:bodyPr wrap="none" lIns="0" tIns="0" rIns="0" bIns="0" rtlCol="0" anchor="t"/>
          <a:lstStyle/>
          <a:p>
            <a:pPr>
              <a:lnSpc>
                <a:spcPts val="2850"/>
              </a:lnSpc>
            </a:pPr>
            <a:r>
              <a:rPr lang="en-US" sz="2800" dirty="0">
                <a:solidFill>
                  <a:srgbClr val="C9C2C0"/>
                </a:solidFill>
                <a:latin typeface="Gelasio" pitchFamily="34" charset="0"/>
                <a:ea typeface="Gelasio" pitchFamily="34" charset="-122"/>
                <a:cs typeface="Gelasio" pitchFamily="34" charset="-120"/>
              </a:rPr>
              <a:t>		</a:t>
            </a:r>
            <a:r>
              <a:rPr lang="en-US" sz="2000" dirty="0">
                <a:solidFill>
                  <a:srgbClr val="C9C2C0"/>
                </a:solidFill>
                <a:latin typeface="Gelasio" pitchFamily="34" charset="0"/>
                <a:ea typeface="Gelasio" pitchFamily="34" charset="-122"/>
                <a:cs typeface="Gelasio" pitchFamily="34" charset="-120"/>
              </a:rPr>
              <a:t>       	</a:t>
            </a:r>
            <a:r>
              <a:rPr lang="en-US" sz="2800" dirty="0">
                <a:solidFill>
                  <a:srgbClr val="C9C2C0"/>
                </a:solidFill>
                <a:latin typeface="Gelasio" pitchFamily="34" charset="0"/>
                <a:ea typeface="Gelasio" pitchFamily="34" charset="-122"/>
                <a:cs typeface="Gelasio" pitchFamily="34" charset="-120"/>
              </a:rPr>
              <a:t>  			</a:t>
            </a:r>
          </a:p>
          <a:p>
            <a:pPr marL="0" indent="0" algn="l">
              <a:lnSpc>
                <a:spcPts val="2850"/>
              </a:lnSpc>
              <a:buNone/>
            </a:pPr>
            <a:endParaRPr lang="en-US" sz="1750" dirty="0">
              <a:solidFill>
                <a:srgbClr val="C9C2C0"/>
              </a:solidFill>
              <a:latin typeface="Gelasio" pitchFamily="34" charset="0"/>
              <a:cs typeface="Gelasio" pitchFamily="34" charset="-120"/>
            </a:endParaRPr>
          </a:p>
          <a:p>
            <a:pPr marL="0" indent="0" algn="l">
              <a:lnSpc>
                <a:spcPts val="2850"/>
              </a:lnSpc>
              <a:buNone/>
            </a:pPr>
            <a:endParaRPr lang="en-US" sz="1750" dirty="0"/>
          </a:p>
        </p:txBody>
      </p:sp>
      <p:sp>
        <p:nvSpPr>
          <p:cNvPr id="5" name="Text 3"/>
          <p:cNvSpPr/>
          <p:nvPr/>
        </p:nvSpPr>
        <p:spPr>
          <a:xfrm>
            <a:off x="793790" y="4854654"/>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6" name="Text 4"/>
          <p:cNvSpPr/>
          <p:nvPr/>
        </p:nvSpPr>
        <p:spPr>
          <a:xfrm>
            <a:off x="793790" y="5472708"/>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C0A72A60-C37D-B6C2-D4D4-97030E1C9877}"/>
              </a:ext>
            </a:extLst>
          </p:cNvPr>
          <p:cNvPicPr>
            <a:picLocks noChangeAspect="1"/>
          </p:cNvPicPr>
          <p:nvPr/>
        </p:nvPicPr>
        <p:blipFill>
          <a:blip r:embed="rId2"/>
          <a:stretch>
            <a:fillRect/>
          </a:stretch>
        </p:blipFill>
        <p:spPr>
          <a:xfrm>
            <a:off x="1381785" y="991042"/>
            <a:ext cx="11550750" cy="4187276"/>
          </a:xfrm>
          <a:prstGeom prst="rect">
            <a:avLst/>
          </a:prstGeom>
        </p:spPr>
      </p:pic>
      <p:sp>
        <p:nvSpPr>
          <p:cNvPr id="31" name="TextBox 30">
            <a:extLst>
              <a:ext uri="{FF2B5EF4-FFF2-40B4-BE49-F238E27FC236}">
                <a16:creationId xmlns:a16="http://schemas.microsoft.com/office/drawing/2014/main" id="{CF921407-75F7-7D4C-750B-060367FE1CE1}"/>
              </a:ext>
            </a:extLst>
          </p:cNvPr>
          <p:cNvSpPr txBox="1"/>
          <p:nvPr/>
        </p:nvSpPr>
        <p:spPr>
          <a:xfrm>
            <a:off x="3238500" y="132533"/>
            <a:ext cx="8640521" cy="1259704"/>
          </a:xfrm>
          <a:prstGeom prst="rect">
            <a:avLst/>
          </a:prstGeom>
          <a:noFill/>
        </p:spPr>
        <p:txBody>
          <a:bodyPr wrap="square">
            <a:spAutoFit/>
          </a:bodyPr>
          <a:lstStyle/>
          <a:p>
            <a:pPr marL="0" indent="0" algn="l" rtl="0" eaLnBrk="1" latinLnBrk="0" hangingPunct="1">
              <a:lnSpc>
                <a:spcPts val="4850"/>
              </a:lnSpc>
              <a:buNone/>
            </a:pPr>
            <a:r>
              <a:rPr lang="en-US" sz="3200" dirty="0">
                <a:solidFill>
                  <a:srgbClr val="D8B6A4"/>
                </a:solidFill>
                <a:latin typeface="Gelasio" panose="020B0604020202020204" charset="0"/>
                <a:cs typeface="Gelasio" panose="020B0604020202020204" charset="0"/>
              </a:rPr>
              <a:t>Project Summary: Driving Future Growth</a:t>
            </a:r>
          </a:p>
          <a:p>
            <a:pPr marL="0" indent="0" algn="l" rtl="0" eaLnBrk="1" latinLnBrk="0" hangingPunct="1">
              <a:lnSpc>
                <a:spcPts val="4850"/>
              </a:lnSpc>
              <a:buNone/>
            </a:pPr>
            <a:endParaRPr lang="en-IN" sz="2000" dirty="0">
              <a:effectLst/>
            </a:endParaRPr>
          </a:p>
        </p:txBody>
      </p:sp>
      <p:sp>
        <p:nvSpPr>
          <p:cNvPr id="3" name="TextBox 2">
            <a:extLst>
              <a:ext uri="{FF2B5EF4-FFF2-40B4-BE49-F238E27FC236}">
                <a16:creationId xmlns:a16="http://schemas.microsoft.com/office/drawing/2014/main" id="{5515EBAA-620E-FB23-0FE2-B3692DE855EF}"/>
              </a:ext>
            </a:extLst>
          </p:cNvPr>
          <p:cNvSpPr txBox="1"/>
          <p:nvPr/>
        </p:nvSpPr>
        <p:spPr>
          <a:xfrm>
            <a:off x="931951" y="5460137"/>
            <a:ext cx="4613097" cy="854080"/>
          </a:xfrm>
          <a:prstGeom prst="rect">
            <a:avLst/>
          </a:prstGeom>
          <a:noFill/>
        </p:spPr>
        <p:txBody>
          <a:bodyPr wrap="square">
            <a:spAutoFit/>
          </a:bodyPr>
          <a:lstStyle/>
          <a:p>
            <a:pPr>
              <a:buNone/>
            </a:pPr>
            <a:r>
              <a:rPr lang="en-US" b="1" dirty="0"/>
              <a:t>Data Acquisition</a:t>
            </a:r>
          </a:p>
          <a:p>
            <a:pPr>
              <a:buNone/>
            </a:pPr>
            <a:r>
              <a:rPr lang="en-US" sz="1050" dirty="0"/>
              <a:t>Gathered and cleaned crowdfunding datasets covering project details, funding targets, contributors, categories, locations, and timelines to ensure high data quality.</a:t>
            </a:r>
          </a:p>
        </p:txBody>
      </p:sp>
      <p:sp>
        <p:nvSpPr>
          <p:cNvPr id="5" name="TextBox 4">
            <a:extLst>
              <a:ext uri="{FF2B5EF4-FFF2-40B4-BE49-F238E27FC236}">
                <a16:creationId xmlns:a16="http://schemas.microsoft.com/office/drawing/2014/main" id="{06A997EA-48A9-DAFB-1CB5-ECF29D8A6DFF}"/>
              </a:ext>
            </a:extLst>
          </p:cNvPr>
          <p:cNvSpPr txBox="1"/>
          <p:nvPr/>
        </p:nvSpPr>
        <p:spPr>
          <a:xfrm>
            <a:off x="6431622" y="5460137"/>
            <a:ext cx="2653732" cy="1177245"/>
          </a:xfrm>
          <a:prstGeom prst="rect">
            <a:avLst/>
          </a:prstGeom>
          <a:noFill/>
        </p:spPr>
        <p:txBody>
          <a:bodyPr wrap="square">
            <a:spAutoFit/>
          </a:bodyPr>
          <a:lstStyle/>
          <a:p>
            <a:pPr>
              <a:buNone/>
            </a:pPr>
            <a:r>
              <a:rPr lang="en-US" b="1" dirty="0"/>
              <a:t>Dashboard</a:t>
            </a:r>
          </a:p>
          <a:p>
            <a:pPr>
              <a:buNone/>
            </a:pPr>
            <a:r>
              <a:rPr lang="en-US" sz="1050" dirty="0"/>
              <a:t>Designed interactive dashboards to track project performance, category trends, regional insights, and time-based patterns for quick decision-making.</a:t>
            </a:r>
          </a:p>
        </p:txBody>
      </p:sp>
      <p:sp>
        <p:nvSpPr>
          <p:cNvPr id="7" name="TextBox 6">
            <a:extLst>
              <a:ext uri="{FF2B5EF4-FFF2-40B4-BE49-F238E27FC236}">
                <a16:creationId xmlns:a16="http://schemas.microsoft.com/office/drawing/2014/main" id="{C951D1E3-DFF4-5143-16A8-F9E98BB616BE}"/>
              </a:ext>
            </a:extLst>
          </p:cNvPr>
          <p:cNvSpPr txBox="1"/>
          <p:nvPr/>
        </p:nvSpPr>
        <p:spPr>
          <a:xfrm>
            <a:off x="9779296" y="5460137"/>
            <a:ext cx="4274050" cy="807913"/>
          </a:xfrm>
          <a:prstGeom prst="rect">
            <a:avLst/>
          </a:prstGeom>
          <a:noFill/>
        </p:spPr>
        <p:txBody>
          <a:bodyPr wrap="square">
            <a:spAutoFit/>
          </a:bodyPr>
          <a:lstStyle/>
          <a:p>
            <a:pPr>
              <a:buNone/>
            </a:pPr>
            <a:r>
              <a:rPr lang="en-US" b="1" dirty="0"/>
              <a:t>Strategic or Insight Generation</a:t>
            </a:r>
          </a:p>
          <a:p>
            <a:pPr>
              <a:buNone/>
            </a:pPr>
            <a:r>
              <a:rPr lang="en-US" sz="1050" dirty="0"/>
              <a:t>Delivered actionable insights to improve campaign strategy, optimize investments, and support future business growth</a:t>
            </a:r>
            <a:r>
              <a:rPr lang="en-US" dirty="0"/>
              <a:t>.</a:t>
            </a:r>
          </a:p>
        </p:txBody>
      </p:sp>
      <p:sp>
        <p:nvSpPr>
          <p:cNvPr id="9" name="TextBox 8">
            <a:extLst>
              <a:ext uri="{FF2B5EF4-FFF2-40B4-BE49-F238E27FC236}">
                <a16:creationId xmlns:a16="http://schemas.microsoft.com/office/drawing/2014/main" id="{63872BB5-EFE2-F600-1BE1-D533A2728A2A}"/>
              </a:ext>
            </a:extLst>
          </p:cNvPr>
          <p:cNvSpPr txBox="1"/>
          <p:nvPr/>
        </p:nvSpPr>
        <p:spPr>
          <a:xfrm>
            <a:off x="6369977" y="6714921"/>
            <a:ext cx="3071974" cy="854080"/>
          </a:xfrm>
          <a:prstGeom prst="rect">
            <a:avLst/>
          </a:prstGeom>
          <a:noFill/>
        </p:spPr>
        <p:txBody>
          <a:bodyPr wrap="square">
            <a:spAutoFit/>
          </a:bodyPr>
          <a:lstStyle/>
          <a:p>
            <a:r>
              <a:rPr lang="en-US" b="1" dirty="0"/>
              <a:t>Performance Analysis</a:t>
            </a:r>
          </a:p>
          <a:p>
            <a:r>
              <a:rPr lang="en-US" sz="1050" dirty="0"/>
              <a:t>Evaluated success and failure trends across funding goals, categories, and regions to uncover key growth drivers and risk factors.</a:t>
            </a:r>
          </a:p>
        </p:txBody>
      </p:sp>
      <p:sp>
        <p:nvSpPr>
          <p:cNvPr id="11" name="TextBox 10">
            <a:extLst>
              <a:ext uri="{FF2B5EF4-FFF2-40B4-BE49-F238E27FC236}">
                <a16:creationId xmlns:a16="http://schemas.microsoft.com/office/drawing/2014/main" id="{ECAF217B-F8AA-B5D9-38A5-55AB132E9694}"/>
              </a:ext>
            </a:extLst>
          </p:cNvPr>
          <p:cNvSpPr txBox="1"/>
          <p:nvPr/>
        </p:nvSpPr>
        <p:spPr>
          <a:xfrm>
            <a:off x="890854" y="6437922"/>
            <a:ext cx="3082247" cy="1131079"/>
          </a:xfrm>
          <a:prstGeom prst="rect">
            <a:avLst/>
          </a:prstGeom>
          <a:noFill/>
        </p:spPr>
        <p:txBody>
          <a:bodyPr wrap="square">
            <a:spAutoFit/>
          </a:bodyPr>
          <a:lstStyle/>
          <a:p>
            <a:pPr>
              <a:buNone/>
            </a:pPr>
            <a:r>
              <a:rPr lang="en-US" b="1" dirty="0"/>
              <a:t>KPI Definition</a:t>
            </a:r>
          </a:p>
          <a:p>
            <a:pPr>
              <a:buNone/>
            </a:pPr>
            <a:r>
              <a:rPr lang="en-US" sz="1050" dirty="0"/>
              <a:t>Identified critical KPIs including total campaigns, funds raised, success percentage, average completion time, and total backers</a:t>
            </a:r>
            <a:r>
              <a:rPr lang="en-US" dirty="0"/>
              <a:t>.</a:t>
            </a:r>
          </a:p>
        </p:txBody>
      </p:sp>
    </p:spTree>
    <p:extLst>
      <p:ext uri="{BB962C8B-B14F-4D97-AF65-F5344CB8AC3E}">
        <p14:creationId xmlns:p14="http://schemas.microsoft.com/office/powerpoint/2010/main" val="22608989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4F0ED7C4-3C02-F0E7-2128-52DCAC613C9C}"/>
              </a:ext>
            </a:extLst>
          </p:cNvPr>
          <p:cNvSpPr txBox="1"/>
          <p:nvPr/>
        </p:nvSpPr>
        <p:spPr>
          <a:xfrm>
            <a:off x="761922" y="786936"/>
            <a:ext cx="7315200" cy="1881284"/>
          </a:xfrm>
          <a:prstGeom prst="rect">
            <a:avLst/>
          </a:prstGeom>
          <a:noFill/>
        </p:spPr>
        <p:txBody>
          <a:bodyPr wrap="square">
            <a:spAutoFit/>
          </a:bodyPr>
          <a:lstStyle/>
          <a:p>
            <a:pPr marL="0" indent="0" algn="l" rtl="0" eaLnBrk="1" latinLnBrk="0" hangingPunct="1">
              <a:lnSpc>
                <a:spcPts val="4850"/>
              </a:lnSpc>
              <a:buNone/>
            </a:pPr>
            <a:r>
              <a:rPr lang="en-US" sz="4800" u="sng" dirty="0">
                <a:solidFill>
                  <a:srgbClr val="D8B6A4"/>
                </a:solidFill>
                <a:latin typeface="Gelasio" panose="020B0604020202020204" charset="0"/>
                <a:cs typeface="Gelasio" panose="020B0604020202020204" charset="0"/>
              </a:rPr>
              <a:t>Conclusion</a:t>
            </a:r>
          </a:p>
          <a:p>
            <a:pPr marL="0" indent="0" algn="l" rtl="0" eaLnBrk="1" latinLnBrk="0" hangingPunct="1">
              <a:lnSpc>
                <a:spcPts val="4850"/>
              </a:lnSpc>
              <a:buNone/>
            </a:pPr>
            <a:endParaRPr lang="en-US" sz="3200" dirty="0">
              <a:solidFill>
                <a:srgbClr val="D8B6A4"/>
              </a:solidFill>
              <a:latin typeface="Gelasio" panose="020B0604020202020204" charset="0"/>
              <a:cs typeface="Gelasio" panose="020B0604020202020204" charset="0"/>
            </a:endParaRPr>
          </a:p>
          <a:p>
            <a:pPr marL="0" indent="0" algn="l" rtl="0" eaLnBrk="1" latinLnBrk="0" hangingPunct="1">
              <a:lnSpc>
                <a:spcPts val="4850"/>
              </a:lnSpc>
              <a:buNone/>
            </a:pPr>
            <a:endParaRPr lang="en-IN" sz="2000" dirty="0">
              <a:effectLst/>
            </a:endParaRPr>
          </a:p>
        </p:txBody>
      </p:sp>
      <p:sp>
        <p:nvSpPr>
          <p:cNvPr id="18" name="TextBox 17">
            <a:extLst>
              <a:ext uri="{FF2B5EF4-FFF2-40B4-BE49-F238E27FC236}">
                <a16:creationId xmlns:a16="http://schemas.microsoft.com/office/drawing/2014/main" id="{EA11721F-A3F7-8B87-15D1-17226B71C478}"/>
              </a:ext>
            </a:extLst>
          </p:cNvPr>
          <p:cNvSpPr txBox="1"/>
          <p:nvPr/>
        </p:nvSpPr>
        <p:spPr>
          <a:xfrm>
            <a:off x="761922" y="1956178"/>
            <a:ext cx="13106556" cy="4154984"/>
          </a:xfrm>
          <a:prstGeom prst="rect">
            <a:avLst/>
          </a:prstGeom>
          <a:noFill/>
        </p:spPr>
        <p:txBody>
          <a:bodyPr wrap="square">
            <a:spAutoFit/>
          </a:bodyPr>
          <a:lstStyle/>
          <a:p>
            <a:pPr marL="342900" indent="-342900" algn="just">
              <a:buFont typeface="Wingdings" panose="05000000000000000000" pitchFamily="2" charset="2"/>
              <a:buChar char="Ø"/>
            </a:pPr>
            <a:r>
              <a:rPr lang="en-US" sz="2000" dirty="0">
                <a:latin typeface="Gelasio" panose="020B0604020202020204" charset="0"/>
                <a:cs typeface="Gelasio" panose="020B0604020202020204" charset="0"/>
              </a:rPr>
              <a:t>“</a:t>
            </a:r>
            <a:r>
              <a:rPr lang="en-US" sz="2400" dirty="0">
                <a:latin typeface="Gelasio" panose="020B0604020202020204" charset="0"/>
                <a:cs typeface="Gelasio" panose="020B0604020202020204" charset="0"/>
              </a:rPr>
              <a:t>This project provides a clear and complete view of how crowdfunding projects perform across different years, countries, and categories. By using Excel, SQL, Power BI, and Tableau, we converted raw project data into meaningful and easy-to-understand insights.</a:t>
            </a:r>
          </a:p>
          <a:p>
            <a:pPr marL="342900" indent="-342900" algn="just">
              <a:buFont typeface="Wingdings" panose="05000000000000000000" pitchFamily="2" charset="2"/>
              <a:buChar char="Ø"/>
            </a:pPr>
            <a:endParaRPr lang="en-US" sz="2400" dirty="0">
              <a:latin typeface="Gelasio" panose="020B0604020202020204" charset="0"/>
              <a:cs typeface="Gelasio" panose="020B0604020202020204" charset="0"/>
            </a:endParaRPr>
          </a:p>
          <a:p>
            <a:pPr marL="342900" indent="-342900" algn="just">
              <a:buFont typeface="Wingdings" panose="05000000000000000000" pitchFamily="2" charset="2"/>
              <a:buChar char="Ø"/>
            </a:pPr>
            <a:r>
              <a:rPr lang="en-US" sz="2400" dirty="0">
                <a:latin typeface="Gelasio" panose="020B0604020202020204" charset="0"/>
                <a:cs typeface="Gelasio" panose="020B0604020202020204" charset="0"/>
              </a:rPr>
              <a:t>The dashboard highlights total projects, funding amounts, success rates, and backer participation, helping users identify high-performing areas and growth opportunities. It also shows how project trends change over time, which supports better planning and forecasting for future projects.</a:t>
            </a:r>
          </a:p>
          <a:p>
            <a:pPr marL="342900" indent="-342900" algn="just">
              <a:buFont typeface="Wingdings" panose="05000000000000000000" pitchFamily="2" charset="2"/>
              <a:buChar char="Ø"/>
            </a:pPr>
            <a:endParaRPr lang="en-US" sz="2400" dirty="0">
              <a:latin typeface="Gelasio" panose="020B0604020202020204" charset="0"/>
              <a:cs typeface="Gelasio" panose="020B0604020202020204" charset="0"/>
            </a:endParaRPr>
          </a:p>
          <a:p>
            <a:pPr marL="342900" indent="-342900" algn="just">
              <a:buFont typeface="Wingdings" panose="05000000000000000000" pitchFamily="2" charset="2"/>
              <a:buChar char="Ø"/>
            </a:pPr>
            <a:r>
              <a:rPr lang="en-US" sz="2400" dirty="0">
                <a:latin typeface="Gelasio" panose="020B0604020202020204" charset="0"/>
                <a:cs typeface="Gelasio" panose="020B0604020202020204" charset="0"/>
              </a:rPr>
              <a:t>Overall, this project enables organizations to understand past performance, monitor current trends, and make informed decisions for future crowdfunding success.”</a:t>
            </a:r>
            <a:endParaRPr lang="en-IN" sz="2400" dirty="0">
              <a:latin typeface="Gelasio" panose="020B0604020202020204" charset="0"/>
              <a:cs typeface="Gelasio" panose="020B0604020202020204" charset="0"/>
            </a:endParaRPr>
          </a:p>
        </p:txBody>
      </p:sp>
    </p:spTree>
    <p:extLst>
      <p:ext uri="{BB962C8B-B14F-4D97-AF65-F5344CB8AC3E}">
        <p14:creationId xmlns:p14="http://schemas.microsoft.com/office/powerpoint/2010/main" val="22679153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8CF26C3-1E6B-82CF-4803-23F6AF98F9EB}"/>
              </a:ext>
            </a:extLst>
          </p:cNvPr>
          <p:cNvPicPr>
            <a:picLocks noChangeAspect="1"/>
          </p:cNvPicPr>
          <p:nvPr/>
        </p:nvPicPr>
        <p:blipFill>
          <a:blip r:embed="rId3"/>
          <a:srcRect t="6883" b="9162"/>
          <a:stretch>
            <a:fillRect/>
          </a:stretch>
        </p:blipFill>
        <p:spPr>
          <a:xfrm>
            <a:off x="20" y="10"/>
            <a:ext cx="14630380" cy="8229590"/>
          </a:xfrm>
          <a:prstGeom prst="rect">
            <a:avLst/>
          </a:prstGeom>
        </p:spPr>
      </p:pic>
    </p:spTree>
    <p:extLst>
      <p:ext uri="{BB962C8B-B14F-4D97-AF65-F5344CB8AC3E}">
        <p14:creationId xmlns:p14="http://schemas.microsoft.com/office/powerpoint/2010/main" val="3614511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762119" y="7088862"/>
            <a:ext cx="6287453" cy="348377"/>
          </a:xfrm>
          <a:prstGeom prst="rect">
            <a:avLst/>
          </a:prstGeom>
          <a:noFill/>
          <a:ln/>
        </p:spPr>
        <p:txBody>
          <a:bodyPr wrap="none" lIns="0" tIns="0" rIns="0" bIns="0" rtlCol="0" anchor="t"/>
          <a:lstStyle/>
          <a:p>
            <a:pPr marL="0" indent="0" algn="l">
              <a:lnSpc>
                <a:spcPts val="2700"/>
              </a:lnSpc>
              <a:buNone/>
            </a:pPr>
            <a:endParaRPr lang="en-US" dirty="0"/>
          </a:p>
        </p:txBody>
      </p:sp>
      <p:sp>
        <p:nvSpPr>
          <p:cNvPr id="4" name="Text 1"/>
          <p:cNvSpPr/>
          <p:nvPr/>
        </p:nvSpPr>
        <p:spPr>
          <a:xfrm>
            <a:off x="7049572" y="476052"/>
            <a:ext cx="5808583" cy="680442"/>
          </a:xfrm>
          <a:prstGeom prst="rect">
            <a:avLst/>
          </a:prstGeom>
          <a:noFill/>
          <a:ln/>
        </p:spPr>
        <p:txBody>
          <a:bodyPr wrap="none" lIns="0" tIns="0" rIns="0" bIns="0" rtlCol="0" anchor="t"/>
          <a:lstStyle/>
          <a:p>
            <a:pPr marL="0" indent="0" algn="l">
              <a:lnSpc>
                <a:spcPts val="5350"/>
              </a:lnSpc>
              <a:buNone/>
            </a:pPr>
            <a:r>
              <a:rPr lang="en-US" sz="4400" dirty="0">
                <a:solidFill>
                  <a:srgbClr val="D8B6A4"/>
                </a:solidFill>
                <a:latin typeface="Gelasio" pitchFamily="34" charset="0"/>
                <a:ea typeface="Gelasio" pitchFamily="34" charset="-122"/>
                <a:cs typeface="Gelasio" pitchFamily="34" charset="-120"/>
              </a:rPr>
              <a:t>Crowdfunding </a:t>
            </a:r>
            <a:endParaRPr lang="en-US" sz="4400" dirty="0"/>
          </a:p>
        </p:txBody>
      </p:sp>
      <p:sp>
        <p:nvSpPr>
          <p:cNvPr id="5" name="Text 2"/>
          <p:cNvSpPr/>
          <p:nvPr/>
        </p:nvSpPr>
        <p:spPr>
          <a:xfrm>
            <a:off x="7637084" y="1156494"/>
            <a:ext cx="6287453" cy="1045131"/>
          </a:xfrm>
          <a:prstGeom prst="rect">
            <a:avLst/>
          </a:prstGeom>
          <a:noFill/>
          <a:ln/>
        </p:spPr>
        <p:txBody>
          <a:bodyPr wrap="square" lIns="0" tIns="0" rIns="0" bIns="0" rtlCol="0" anchor="t"/>
          <a:lstStyle/>
          <a:p>
            <a:pPr algn="just">
              <a:lnSpc>
                <a:spcPct val="150000"/>
              </a:lnSpc>
            </a:pPr>
            <a:r>
              <a:rPr lang="en-US" sz="2000" dirty="0">
                <a:solidFill>
                  <a:schemeClr val="accent2">
                    <a:lumMod val="20000"/>
                    <a:lumOff val="80000"/>
                  </a:schemeClr>
                </a:solidFill>
              </a:rPr>
              <a:t>Crowdfunding is the practice of funding a project or venture by raising small amounts of money from a large number of people, typically via the Internet.  Crowdfunding is a form of crowdsourcing and alternative finance. In 2015, over US$34 billion was raised worldwide by crowdfunding</a:t>
            </a:r>
            <a:r>
              <a:rPr lang="en-US" dirty="0">
                <a:solidFill>
                  <a:schemeClr val="accent2">
                    <a:lumMod val="20000"/>
                    <a:lumOff val="80000"/>
                  </a:schemeClr>
                </a:solidFill>
              </a:rPr>
              <a:t>.</a:t>
            </a:r>
          </a:p>
        </p:txBody>
      </p:sp>
      <p:sp>
        <p:nvSpPr>
          <p:cNvPr id="9" name="Text 1">
            <a:extLst>
              <a:ext uri="{FF2B5EF4-FFF2-40B4-BE49-F238E27FC236}">
                <a16:creationId xmlns:a16="http://schemas.microsoft.com/office/drawing/2014/main" id="{7F1E5A33-74EE-12EE-5DE2-C730755D1548}"/>
              </a:ext>
            </a:extLst>
          </p:cNvPr>
          <p:cNvSpPr/>
          <p:nvPr/>
        </p:nvSpPr>
        <p:spPr>
          <a:xfrm>
            <a:off x="7093178" y="4340146"/>
            <a:ext cx="5808583" cy="680442"/>
          </a:xfrm>
          <a:prstGeom prst="rect">
            <a:avLst/>
          </a:prstGeom>
          <a:noFill/>
          <a:ln/>
        </p:spPr>
        <p:txBody>
          <a:bodyPr wrap="none" lIns="0" tIns="0" rIns="0" bIns="0" rtlCol="0" anchor="t"/>
          <a:lstStyle/>
          <a:p>
            <a:pPr marL="0" indent="0" algn="l">
              <a:lnSpc>
                <a:spcPts val="5350"/>
              </a:lnSpc>
              <a:buNone/>
            </a:pPr>
            <a:r>
              <a:rPr lang="en-US" sz="4400" dirty="0">
                <a:solidFill>
                  <a:srgbClr val="D8B6A4"/>
                </a:solidFill>
                <a:latin typeface="Gelasio" pitchFamily="34" charset="0"/>
                <a:ea typeface="Gelasio" pitchFamily="34" charset="-122"/>
                <a:cs typeface="Gelasio" pitchFamily="34" charset="-120"/>
              </a:rPr>
              <a:t>Kickstarter </a:t>
            </a:r>
            <a:endParaRPr lang="en-US" sz="4400" dirty="0"/>
          </a:p>
        </p:txBody>
      </p:sp>
      <p:sp>
        <p:nvSpPr>
          <p:cNvPr id="11" name="TextBox 10">
            <a:extLst>
              <a:ext uri="{FF2B5EF4-FFF2-40B4-BE49-F238E27FC236}">
                <a16:creationId xmlns:a16="http://schemas.microsoft.com/office/drawing/2014/main" id="{D4C562D7-40B2-7EE8-ABD5-FA7D501DB8CE}"/>
              </a:ext>
            </a:extLst>
          </p:cNvPr>
          <p:cNvSpPr txBox="1"/>
          <p:nvPr/>
        </p:nvSpPr>
        <p:spPr>
          <a:xfrm>
            <a:off x="7539810" y="4892527"/>
            <a:ext cx="6384727" cy="2126864"/>
          </a:xfrm>
          <a:prstGeom prst="rect">
            <a:avLst/>
          </a:prstGeom>
          <a:noFill/>
        </p:spPr>
        <p:txBody>
          <a:bodyPr wrap="square">
            <a:spAutoFit/>
          </a:bodyPr>
          <a:lstStyle/>
          <a:p>
            <a:pPr algn="just">
              <a:lnSpc>
                <a:spcPct val="150000"/>
              </a:lnSpc>
            </a:pPr>
            <a:r>
              <a:rPr lang="en-US" dirty="0">
                <a:solidFill>
                  <a:schemeClr val="accent2">
                    <a:lumMod val="20000"/>
                    <a:lumOff val="80000"/>
                  </a:schemeClr>
                </a:solidFill>
              </a:rPr>
              <a:t>Thousands of creative projects are funding on Kickstarter at any given moment. Each project is independently created and crafted by the person behind it.  The filmmakers, musicians, artists, and designers you see on Kickstarter have complete control and responsibility over their projects. .</a:t>
            </a:r>
            <a:endParaRPr lang="en-IN" dirty="0">
              <a:solidFill>
                <a:schemeClr val="accent2">
                  <a:lumMod val="20000"/>
                  <a:lumOff val="80000"/>
                </a:schemeClr>
              </a:solidFill>
            </a:endParaRPr>
          </a:p>
        </p:txBody>
      </p:sp>
      <p:pic>
        <p:nvPicPr>
          <p:cNvPr id="10" name="Picture 9">
            <a:extLst>
              <a:ext uri="{FF2B5EF4-FFF2-40B4-BE49-F238E27FC236}">
                <a16:creationId xmlns:a16="http://schemas.microsoft.com/office/drawing/2014/main" id="{7990BA85-FA39-1BB7-5DA0-8993D0B6DAE4}"/>
              </a:ext>
            </a:extLst>
          </p:cNvPr>
          <p:cNvPicPr>
            <a:picLocks noChangeAspect="1"/>
          </p:cNvPicPr>
          <p:nvPr/>
        </p:nvPicPr>
        <p:blipFill>
          <a:blip r:embed="rId3"/>
          <a:stretch>
            <a:fillRect/>
          </a:stretch>
        </p:blipFill>
        <p:spPr>
          <a:xfrm>
            <a:off x="253606" y="641890"/>
            <a:ext cx="6502210" cy="606934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4" name="Text 2"/>
          <p:cNvSpPr/>
          <p:nvPr/>
        </p:nvSpPr>
        <p:spPr>
          <a:xfrm>
            <a:off x="2369573" y="105231"/>
            <a:ext cx="11514899" cy="620292"/>
          </a:xfrm>
          <a:prstGeom prst="rect">
            <a:avLst/>
          </a:prstGeom>
          <a:noFill/>
          <a:ln/>
        </p:spPr>
        <p:txBody>
          <a:bodyPr wrap="none" lIns="0" tIns="0" rIns="0" bIns="0" rtlCol="0" anchor="t"/>
          <a:lstStyle/>
          <a:p>
            <a:pPr marL="0" indent="0" algn="l">
              <a:lnSpc>
                <a:spcPts val="5550"/>
              </a:lnSpc>
              <a:buNone/>
            </a:pPr>
            <a:r>
              <a:rPr lang="en-US" sz="3600" dirty="0">
                <a:solidFill>
                  <a:srgbClr val="D8B6A4"/>
                </a:solidFill>
                <a:latin typeface="Gelasio" pitchFamily="34" charset="0"/>
                <a:ea typeface="Gelasio" pitchFamily="34" charset="-122"/>
                <a:cs typeface="Gelasio" pitchFamily="34" charset="-120"/>
              </a:rPr>
              <a:t>Understanding</a:t>
            </a:r>
            <a:r>
              <a:rPr lang="en-US" sz="4000" dirty="0">
                <a:solidFill>
                  <a:srgbClr val="D8B6A4"/>
                </a:solidFill>
                <a:latin typeface="Gelasio" pitchFamily="34" charset="0"/>
                <a:ea typeface="Gelasio" pitchFamily="34" charset="-122"/>
                <a:cs typeface="Gelasio" pitchFamily="34" charset="-120"/>
              </a:rPr>
              <a:t> Crowdfunding Performance Gaps</a:t>
            </a:r>
            <a:endParaRPr lang="en-US" sz="4000" dirty="0"/>
          </a:p>
        </p:txBody>
      </p:sp>
      <p:grpSp>
        <p:nvGrpSpPr>
          <p:cNvPr id="8" name="Group 7">
            <a:extLst>
              <a:ext uri="{FF2B5EF4-FFF2-40B4-BE49-F238E27FC236}">
                <a16:creationId xmlns:a16="http://schemas.microsoft.com/office/drawing/2014/main" id="{74F9FF96-E517-DCC7-964D-6CD14D552A83}"/>
              </a:ext>
            </a:extLst>
          </p:cNvPr>
          <p:cNvGrpSpPr/>
          <p:nvPr/>
        </p:nvGrpSpPr>
        <p:grpSpPr>
          <a:xfrm>
            <a:off x="563523" y="2441011"/>
            <a:ext cx="3978116" cy="2077725"/>
            <a:chOff x="87511" y="749810"/>
            <a:chExt cx="3978116" cy="2077725"/>
          </a:xfrm>
        </p:grpSpPr>
        <p:sp>
          <p:nvSpPr>
            <p:cNvPr id="5" name="Text 3"/>
            <p:cNvSpPr/>
            <p:nvPr/>
          </p:nvSpPr>
          <p:spPr>
            <a:xfrm>
              <a:off x="246764" y="749810"/>
              <a:ext cx="3037999" cy="354330"/>
            </a:xfrm>
            <a:prstGeom prst="rect">
              <a:avLst/>
            </a:prstGeom>
            <a:noFill/>
            <a:ln/>
          </p:spPr>
          <p:txBody>
            <a:bodyPr wrap="none" lIns="0" tIns="0" rIns="0" bIns="0" rtlCol="0" anchor="t"/>
            <a:lstStyle/>
            <a:p>
              <a:pPr marL="0" indent="0" algn="l">
                <a:lnSpc>
                  <a:spcPts val="2750"/>
                </a:lnSpc>
                <a:buNone/>
              </a:pPr>
              <a:r>
                <a:rPr lang="en-US" sz="2200" b="1" dirty="0">
                  <a:solidFill>
                    <a:srgbClr val="D8B6A4"/>
                  </a:solidFill>
                  <a:latin typeface="Gelasio" pitchFamily="34" charset="0"/>
                  <a:ea typeface="Gelasio" pitchFamily="34" charset="-122"/>
                  <a:cs typeface="Gelasio" pitchFamily="34" charset="-120"/>
                </a:rPr>
                <a:t>Objective statements</a:t>
              </a:r>
              <a:endParaRPr lang="en-US" sz="2200" dirty="0"/>
            </a:p>
          </p:txBody>
        </p:sp>
        <p:sp>
          <p:nvSpPr>
            <p:cNvPr id="6" name="Text 4"/>
            <p:cNvSpPr/>
            <p:nvPr/>
          </p:nvSpPr>
          <p:spPr>
            <a:xfrm>
              <a:off x="87511" y="1243213"/>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Analyze crowdfunding project performance and success rates.</a:t>
              </a:r>
              <a:endParaRPr lang="en-US" sz="1750" dirty="0"/>
            </a:p>
          </p:txBody>
        </p:sp>
        <p:sp>
          <p:nvSpPr>
            <p:cNvPr id="7" name="Text 5"/>
            <p:cNvSpPr/>
            <p:nvPr/>
          </p:nvSpPr>
          <p:spPr>
            <a:xfrm>
              <a:off x="87511" y="2101730"/>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Identify top categories, locations, and goal ranges.</a:t>
              </a:r>
              <a:endParaRPr lang="en-US" sz="1750" dirty="0"/>
            </a:p>
          </p:txBody>
        </p:sp>
      </p:grpSp>
      <p:sp>
        <p:nvSpPr>
          <p:cNvPr id="9" name="Text 7"/>
          <p:cNvSpPr/>
          <p:nvPr/>
        </p:nvSpPr>
        <p:spPr>
          <a:xfrm>
            <a:off x="793790" y="6050161"/>
            <a:ext cx="3978116" cy="362903"/>
          </a:xfrm>
          <a:prstGeom prst="rect">
            <a:avLst/>
          </a:prstGeom>
          <a:noFill/>
          <a:ln/>
        </p:spPr>
        <p:txBody>
          <a:bodyPr wrap="none" lIns="0" tIns="0" rIns="0" bIns="0" rtlCol="0" anchor="t"/>
          <a:lstStyle/>
          <a:p>
            <a:pPr marL="0" indent="0" algn="l">
              <a:lnSpc>
                <a:spcPts val="2850"/>
              </a:lnSpc>
              <a:buNone/>
            </a:pPr>
            <a:endParaRPr lang="en-US" sz="1750" dirty="0"/>
          </a:p>
        </p:txBody>
      </p:sp>
      <p:grpSp>
        <p:nvGrpSpPr>
          <p:cNvPr id="14" name="Group 13">
            <a:extLst>
              <a:ext uri="{FF2B5EF4-FFF2-40B4-BE49-F238E27FC236}">
                <a16:creationId xmlns:a16="http://schemas.microsoft.com/office/drawing/2014/main" id="{49D6D6D1-2F65-A8E0-F5D5-E04CDC2893D1}"/>
              </a:ext>
            </a:extLst>
          </p:cNvPr>
          <p:cNvGrpSpPr/>
          <p:nvPr/>
        </p:nvGrpSpPr>
        <p:grpSpPr>
          <a:xfrm>
            <a:off x="5183386" y="2448866"/>
            <a:ext cx="4046220" cy="2769242"/>
            <a:chOff x="87511" y="2994367"/>
            <a:chExt cx="4046220" cy="2769242"/>
          </a:xfrm>
        </p:grpSpPr>
        <p:sp>
          <p:nvSpPr>
            <p:cNvPr id="10" name="Text 8"/>
            <p:cNvSpPr/>
            <p:nvPr/>
          </p:nvSpPr>
          <p:spPr>
            <a:xfrm>
              <a:off x="505480" y="299436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8B6A4"/>
                  </a:solidFill>
                  <a:latin typeface="Gelasio" pitchFamily="34" charset="0"/>
                  <a:ea typeface="Gelasio" pitchFamily="34" charset="-122"/>
                  <a:cs typeface="Gelasio" pitchFamily="34" charset="-120"/>
                </a:rPr>
                <a:t>Key Challenges</a:t>
              </a:r>
              <a:endParaRPr lang="en-US" sz="2200" dirty="0"/>
            </a:p>
          </p:txBody>
        </p:sp>
        <p:sp>
          <p:nvSpPr>
            <p:cNvPr id="11" name="Text 9"/>
            <p:cNvSpPr/>
            <p:nvPr/>
          </p:nvSpPr>
          <p:spPr>
            <a:xfrm>
              <a:off x="155615" y="3446292"/>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Inconsistent success rates across project types and categories</a:t>
              </a:r>
              <a:endParaRPr lang="en-US" sz="1750" dirty="0"/>
            </a:p>
          </p:txBody>
        </p:sp>
        <p:sp>
          <p:nvSpPr>
            <p:cNvPr id="12" name="Text 10"/>
            <p:cNvSpPr/>
            <p:nvPr/>
          </p:nvSpPr>
          <p:spPr>
            <a:xfrm>
              <a:off x="87511" y="4209281"/>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Lack of clarity on how funding goals impact success probability</a:t>
              </a:r>
              <a:endParaRPr lang="en-US" sz="1750" dirty="0"/>
            </a:p>
          </p:txBody>
        </p:sp>
        <p:sp>
          <p:nvSpPr>
            <p:cNvPr id="13" name="Text 11"/>
            <p:cNvSpPr/>
            <p:nvPr/>
          </p:nvSpPr>
          <p:spPr>
            <a:xfrm>
              <a:off x="87511" y="5037804"/>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Limited understanding of high-performing categories and regions</a:t>
              </a:r>
              <a:endParaRPr lang="en-US" sz="1750" dirty="0"/>
            </a:p>
          </p:txBody>
        </p:sp>
      </p:grpSp>
      <p:grpSp>
        <p:nvGrpSpPr>
          <p:cNvPr id="18" name="Group 17">
            <a:extLst>
              <a:ext uri="{FF2B5EF4-FFF2-40B4-BE49-F238E27FC236}">
                <a16:creationId xmlns:a16="http://schemas.microsoft.com/office/drawing/2014/main" id="{B204C0FC-575C-2113-BD6C-59A0F7896810}"/>
              </a:ext>
            </a:extLst>
          </p:cNvPr>
          <p:cNvGrpSpPr/>
          <p:nvPr/>
        </p:nvGrpSpPr>
        <p:grpSpPr>
          <a:xfrm>
            <a:off x="10087331" y="2410766"/>
            <a:ext cx="3979546" cy="2013902"/>
            <a:chOff x="86081" y="5946060"/>
            <a:chExt cx="3979546" cy="2013902"/>
          </a:xfrm>
        </p:grpSpPr>
        <p:sp>
          <p:nvSpPr>
            <p:cNvPr id="15" name="Text 13"/>
            <p:cNvSpPr/>
            <p:nvPr/>
          </p:nvSpPr>
          <p:spPr>
            <a:xfrm>
              <a:off x="406003" y="594606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8B6A4"/>
                  </a:solidFill>
                  <a:latin typeface="Gelasio" pitchFamily="34" charset="0"/>
                  <a:ea typeface="Gelasio" pitchFamily="34" charset="-122"/>
                  <a:cs typeface="Gelasio" pitchFamily="34" charset="-120"/>
                </a:rPr>
                <a:t>Problem Statement</a:t>
              </a:r>
              <a:endParaRPr lang="en-US" sz="2200" dirty="0"/>
            </a:p>
          </p:txBody>
        </p:sp>
        <p:sp>
          <p:nvSpPr>
            <p:cNvPr id="16" name="Text 14"/>
            <p:cNvSpPr/>
            <p:nvPr/>
          </p:nvSpPr>
          <p:spPr>
            <a:xfrm>
              <a:off x="86082" y="6429922"/>
              <a:ext cx="3979545"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What factors influence crowdfunding project success?</a:t>
              </a:r>
              <a:endParaRPr lang="en-US" sz="1750" dirty="0"/>
            </a:p>
          </p:txBody>
        </p:sp>
        <p:sp>
          <p:nvSpPr>
            <p:cNvPr id="17" name="Text 15"/>
            <p:cNvSpPr/>
            <p:nvPr/>
          </p:nvSpPr>
          <p:spPr>
            <a:xfrm>
              <a:off x="86081" y="7234157"/>
              <a:ext cx="3979545"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Which categories, locations, and goal ranges perform best?</a:t>
              </a:r>
              <a:endParaRPr lang="en-US" sz="1750" dirty="0"/>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057882" y="223346"/>
            <a:ext cx="8228409" cy="398383"/>
          </a:xfrm>
          <a:prstGeom prst="rect">
            <a:avLst/>
          </a:prstGeom>
          <a:noFill/>
          <a:ln/>
        </p:spPr>
        <p:txBody>
          <a:bodyPr wrap="none" lIns="0" tIns="0" rIns="0" bIns="0" rtlCol="0" anchor="t"/>
          <a:lstStyle/>
          <a:p>
            <a:pPr marL="0" indent="0" algn="l">
              <a:lnSpc>
                <a:spcPts val="3100"/>
              </a:lnSpc>
              <a:buNone/>
            </a:pPr>
            <a:r>
              <a:rPr lang="en-US" sz="2500" b="1" dirty="0">
                <a:solidFill>
                  <a:srgbClr val="D8B6A4"/>
                </a:solidFill>
                <a:latin typeface="Gelasio" pitchFamily="34" charset="0"/>
                <a:ea typeface="Gelasio" pitchFamily="34" charset="-122"/>
                <a:cs typeface="Gelasio" pitchFamily="34" charset="-120"/>
              </a:rPr>
              <a:t>Crowdfunding Analytics –Excel D</a:t>
            </a:r>
            <a:r>
              <a:rPr lang="en-US" sz="2500" dirty="0">
                <a:solidFill>
                  <a:srgbClr val="D8B6A4"/>
                </a:solidFill>
                <a:latin typeface="Gelasio" pitchFamily="34" charset="0"/>
                <a:ea typeface="Gelasio" pitchFamily="34" charset="-122"/>
                <a:cs typeface="Gelasio" pitchFamily="34" charset="-120"/>
              </a:rPr>
              <a:t>ashboard Analyzes</a:t>
            </a:r>
            <a:endParaRPr lang="en-US" sz="2500" dirty="0"/>
          </a:p>
        </p:txBody>
      </p:sp>
      <p:sp>
        <p:nvSpPr>
          <p:cNvPr id="8" name="Text 6"/>
          <p:cNvSpPr/>
          <p:nvPr/>
        </p:nvSpPr>
        <p:spPr>
          <a:xfrm>
            <a:off x="7172087" y="2670096"/>
            <a:ext cx="6722269" cy="339804"/>
          </a:xfrm>
          <a:prstGeom prst="rect">
            <a:avLst/>
          </a:prstGeom>
          <a:noFill/>
          <a:ln/>
        </p:spPr>
        <p:txBody>
          <a:bodyPr wrap="none" lIns="0" tIns="0" rIns="0" bIns="0" rtlCol="0" anchor="t"/>
          <a:lstStyle/>
          <a:p>
            <a:pPr marL="0" indent="0" algn="l">
              <a:lnSpc>
                <a:spcPts val="2650"/>
              </a:lnSpc>
              <a:buNone/>
            </a:pPr>
            <a:endParaRPr lang="en-US" sz="1650" dirty="0"/>
          </a:p>
        </p:txBody>
      </p:sp>
      <p:sp>
        <p:nvSpPr>
          <p:cNvPr id="15" name="Text 1">
            <a:extLst>
              <a:ext uri="{FF2B5EF4-FFF2-40B4-BE49-F238E27FC236}">
                <a16:creationId xmlns:a16="http://schemas.microsoft.com/office/drawing/2014/main" id="{8F29EB3B-9614-03F7-381D-81D664F851E3}"/>
              </a:ext>
            </a:extLst>
          </p:cNvPr>
          <p:cNvSpPr/>
          <p:nvPr/>
        </p:nvSpPr>
        <p:spPr>
          <a:xfrm>
            <a:off x="282042" y="1250588"/>
            <a:ext cx="3203647" cy="4376116"/>
          </a:xfrm>
          <a:prstGeom prst="rect">
            <a:avLst/>
          </a:prstGeom>
          <a:noFill/>
          <a:ln/>
        </p:spPr>
        <p:txBody>
          <a:bodyPr wrap="square" lIns="0" tIns="0" rIns="0" bIns="0" rtlCol="0" anchor="t"/>
          <a:lstStyle/>
          <a:p>
            <a:pPr algn="just">
              <a:lnSpc>
                <a:spcPct val="150000"/>
              </a:lnSpc>
            </a:pPr>
            <a:r>
              <a:rPr lang="en-US" dirty="0">
                <a:solidFill>
                  <a:schemeClr val="bg1">
                    <a:lumMod val="75000"/>
                  </a:schemeClr>
                </a:solidFill>
              </a:rPr>
              <a:t>.”.</a:t>
            </a:r>
          </a:p>
        </p:txBody>
      </p:sp>
      <p:pic>
        <p:nvPicPr>
          <p:cNvPr id="4" name="Picture 3">
            <a:extLst>
              <a:ext uri="{FF2B5EF4-FFF2-40B4-BE49-F238E27FC236}">
                <a16:creationId xmlns:a16="http://schemas.microsoft.com/office/drawing/2014/main" id="{FCA7B81E-8AE6-25F1-E124-7989EDDDDD84}"/>
              </a:ext>
            </a:extLst>
          </p:cNvPr>
          <p:cNvPicPr>
            <a:picLocks noChangeAspect="1"/>
          </p:cNvPicPr>
          <p:nvPr/>
        </p:nvPicPr>
        <p:blipFill>
          <a:blip r:embed="rId3"/>
          <a:stretch>
            <a:fillRect/>
          </a:stretch>
        </p:blipFill>
        <p:spPr>
          <a:xfrm>
            <a:off x="1166842" y="422537"/>
            <a:ext cx="12727514" cy="739262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1642206" y="207159"/>
            <a:ext cx="11901011" cy="655558"/>
          </a:xfrm>
          <a:prstGeom prst="rect">
            <a:avLst/>
          </a:prstGeom>
          <a:noFill/>
          <a:ln/>
        </p:spPr>
        <p:txBody>
          <a:bodyPr wrap="none" lIns="0" tIns="0" rIns="0" bIns="0" rtlCol="0" anchor="t"/>
          <a:lstStyle/>
          <a:p>
            <a:pPr marL="0" indent="0" algn="l">
              <a:lnSpc>
                <a:spcPts val="5150"/>
              </a:lnSpc>
              <a:buNone/>
            </a:pPr>
            <a:r>
              <a:rPr lang="en-US" sz="4100" dirty="0">
                <a:solidFill>
                  <a:srgbClr val="D8B6A4"/>
                </a:solidFill>
                <a:latin typeface="Gelasio" pitchFamily="34" charset="0"/>
                <a:ea typeface="Gelasio" pitchFamily="34" charset="-122"/>
                <a:cs typeface="Gelasio" pitchFamily="34" charset="-120"/>
              </a:rPr>
              <a:t>Crowdfunding Data Analytics Dashboard -Power Bi</a:t>
            </a:r>
            <a:endParaRPr lang="en-US" sz="4100" dirty="0"/>
          </a:p>
        </p:txBody>
      </p:sp>
      <p:sp>
        <p:nvSpPr>
          <p:cNvPr id="4" name="Text 1"/>
          <p:cNvSpPr/>
          <p:nvPr/>
        </p:nvSpPr>
        <p:spPr>
          <a:xfrm>
            <a:off x="10454380" y="2262557"/>
            <a:ext cx="3941479" cy="1764488"/>
          </a:xfrm>
          <a:prstGeom prst="rect">
            <a:avLst/>
          </a:prstGeom>
          <a:noFill/>
          <a:ln/>
        </p:spPr>
        <p:txBody>
          <a:bodyPr wrap="square" lIns="0" tIns="0" rIns="0" bIns="0" rtlCol="0" anchor="t"/>
          <a:lstStyle/>
          <a:p>
            <a:pPr marL="342900" indent="-342900" algn="just">
              <a:lnSpc>
                <a:spcPts val="2600"/>
              </a:lnSpc>
              <a:buSzPct val="100000"/>
              <a:buChar char="•"/>
            </a:pPr>
            <a:r>
              <a:rPr lang="en-US" sz="1600" dirty="0">
                <a:solidFill>
                  <a:srgbClr val="C9C2C0"/>
                </a:solidFill>
                <a:latin typeface="Gelasio" pitchFamily="34" charset="0"/>
                <a:ea typeface="Gelasio" pitchFamily="34" charset="-122"/>
                <a:cs typeface="Gelasio" pitchFamily="34" charset="-120"/>
              </a:rPr>
              <a:t>“</a:t>
            </a:r>
            <a:r>
              <a:rPr lang="en-US" dirty="0">
                <a:solidFill>
                  <a:srgbClr val="C9C2C0"/>
                </a:solidFill>
                <a:latin typeface="Gelasio" pitchFamily="34" charset="0"/>
                <a:ea typeface="Gelasio" pitchFamily="34" charset="-122"/>
                <a:cs typeface="Gelasio" pitchFamily="34" charset="-120"/>
              </a:rPr>
              <a:t>Power BI is used to build the main dashboard. We created KPIs like total projects, amount raised, success rate, and average days to success. We used charts, filters, and slicers so users can analyze data by year, country, and category. This helps stakeholders quickly understand project performance.”</a:t>
            </a:r>
            <a:endParaRPr lang="en-US" sz="1600" dirty="0"/>
          </a:p>
        </p:txBody>
      </p:sp>
      <p:pic>
        <p:nvPicPr>
          <p:cNvPr id="9" name="Picture 8">
            <a:extLst>
              <a:ext uri="{FF2B5EF4-FFF2-40B4-BE49-F238E27FC236}">
                <a16:creationId xmlns:a16="http://schemas.microsoft.com/office/drawing/2014/main" id="{8EB4D8CA-74A0-BD14-695D-BCB544C8E892}"/>
              </a:ext>
            </a:extLst>
          </p:cNvPr>
          <p:cNvPicPr>
            <a:picLocks noChangeAspect="1"/>
          </p:cNvPicPr>
          <p:nvPr/>
        </p:nvPicPr>
        <p:blipFill>
          <a:blip r:embed="rId3"/>
          <a:stretch>
            <a:fillRect/>
          </a:stretch>
        </p:blipFill>
        <p:spPr>
          <a:xfrm>
            <a:off x="891993" y="1123175"/>
            <a:ext cx="8983329" cy="649695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2886670" y="262533"/>
            <a:ext cx="7862173" cy="398383"/>
          </a:xfrm>
          <a:prstGeom prst="rect">
            <a:avLst/>
          </a:prstGeom>
          <a:noFill/>
          <a:ln/>
        </p:spPr>
        <p:txBody>
          <a:bodyPr wrap="none" lIns="0" tIns="0" rIns="0" bIns="0" rtlCol="0" anchor="t"/>
          <a:lstStyle/>
          <a:p>
            <a:pPr>
              <a:lnSpc>
                <a:spcPts val="3100"/>
              </a:lnSpc>
            </a:pPr>
            <a:r>
              <a:rPr lang="en-US" sz="2500" b="1" dirty="0">
                <a:solidFill>
                  <a:srgbClr val="D8B6A4"/>
                </a:solidFill>
                <a:latin typeface="Gelasio" pitchFamily="34" charset="0"/>
                <a:ea typeface="Gelasio" pitchFamily="34" charset="-122"/>
                <a:cs typeface="Gelasio" pitchFamily="34" charset="-120"/>
              </a:rPr>
              <a:t>Crowdfunding Analytics –</a:t>
            </a:r>
            <a:r>
              <a:rPr lang="en-US" sz="2500" dirty="0">
                <a:solidFill>
                  <a:srgbClr val="D8B6A4"/>
                </a:solidFill>
                <a:latin typeface="Gelasio" pitchFamily="34" charset="0"/>
                <a:ea typeface="Gelasio" pitchFamily="34" charset="-122"/>
                <a:cs typeface="Gelasio" pitchFamily="34" charset="-120"/>
              </a:rPr>
              <a:t>Tableau Dashboard Analyzes</a:t>
            </a:r>
            <a:endParaRPr lang="en-US" sz="2500" dirty="0"/>
          </a:p>
        </p:txBody>
      </p:sp>
      <p:grpSp>
        <p:nvGrpSpPr>
          <p:cNvPr id="11" name="Group 10">
            <a:extLst>
              <a:ext uri="{FF2B5EF4-FFF2-40B4-BE49-F238E27FC236}">
                <a16:creationId xmlns:a16="http://schemas.microsoft.com/office/drawing/2014/main" id="{5DF683E8-9611-205D-C9BB-2D0F7F86BFF6}"/>
              </a:ext>
            </a:extLst>
          </p:cNvPr>
          <p:cNvGrpSpPr/>
          <p:nvPr/>
        </p:nvGrpSpPr>
        <p:grpSpPr>
          <a:xfrm>
            <a:off x="10982325" y="2670096"/>
            <a:ext cx="3490758" cy="3932300"/>
            <a:chOff x="743545" y="1494830"/>
            <a:chExt cx="5902523" cy="4300538"/>
          </a:xfrm>
        </p:grpSpPr>
        <p:sp>
          <p:nvSpPr>
            <p:cNvPr id="3" name="Text 1"/>
            <p:cNvSpPr/>
            <p:nvPr/>
          </p:nvSpPr>
          <p:spPr>
            <a:xfrm>
              <a:off x="743545" y="1494830"/>
              <a:ext cx="5902523" cy="1019413"/>
            </a:xfrm>
            <a:prstGeom prst="rect">
              <a:avLst/>
            </a:prstGeom>
            <a:noFill/>
            <a:ln/>
          </p:spPr>
          <p:txBody>
            <a:bodyPr wrap="square" lIns="0" tIns="0" rIns="0" bIns="0" rtlCol="0" anchor="t"/>
            <a:lstStyle/>
            <a:p>
              <a:pPr marL="342900" indent="-342900" algn="just">
                <a:lnSpc>
                  <a:spcPts val="2650"/>
                </a:lnSpc>
                <a:buSzPct val="100000"/>
                <a:buChar char="•"/>
              </a:pPr>
              <a:r>
                <a:rPr lang="en-US" dirty="0">
                  <a:solidFill>
                    <a:srgbClr val="C9C2C0"/>
                  </a:solidFill>
                  <a:latin typeface="Gelasio" pitchFamily="34" charset="0"/>
                  <a:ea typeface="Gelasio" pitchFamily="34" charset="-122"/>
                  <a:cs typeface="Gelasio" pitchFamily="34" charset="-120"/>
                </a:rPr>
                <a:t>“In Tableau, I created visual reports to analyze trends and patterns .We compared success rates across categories and locations. We also studied how funding changed over different years. This helped us identify top performing projects and growth areas.”</a:t>
              </a:r>
              <a:endParaRPr lang="en-US" dirty="0"/>
            </a:p>
          </p:txBody>
        </p:sp>
        <p:sp>
          <p:nvSpPr>
            <p:cNvPr id="6" name="Text 4"/>
            <p:cNvSpPr/>
            <p:nvPr/>
          </p:nvSpPr>
          <p:spPr>
            <a:xfrm>
              <a:off x="743545" y="4775954"/>
              <a:ext cx="5902523" cy="1019413"/>
            </a:xfrm>
            <a:prstGeom prst="rect">
              <a:avLst/>
            </a:prstGeom>
            <a:noFill/>
            <a:ln/>
          </p:spPr>
          <p:txBody>
            <a:bodyPr wrap="square" lIns="0" tIns="0" rIns="0" bIns="0" rtlCol="0" anchor="t"/>
            <a:lstStyle/>
            <a:p>
              <a:pPr marL="342900" indent="-342900" algn="l">
                <a:lnSpc>
                  <a:spcPts val="2650"/>
                </a:lnSpc>
                <a:buSzPct val="100000"/>
                <a:buChar char="•"/>
              </a:pPr>
              <a:endParaRPr lang="en-US" sz="1650" dirty="0"/>
            </a:p>
          </p:txBody>
        </p:sp>
      </p:grpSp>
      <p:sp>
        <p:nvSpPr>
          <p:cNvPr id="8" name="Text 6"/>
          <p:cNvSpPr/>
          <p:nvPr/>
        </p:nvSpPr>
        <p:spPr>
          <a:xfrm>
            <a:off x="7172087" y="2670096"/>
            <a:ext cx="6722269" cy="339804"/>
          </a:xfrm>
          <a:prstGeom prst="rect">
            <a:avLst/>
          </a:prstGeom>
          <a:noFill/>
          <a:ln/>
        </p:spPr>
        <p:txBody>
          <a:bodyPr wrap="none" lIns="0" tIns="0" rIns="0" bIns="0" rtlCol="0" anchor="t"/>
          <a:lstStyle/>
          <a:p>
            <a:pPr marL="0" indent="0" algn="l">
              <a:lnSpc>
                <a:spcPts val="2650"/>
              </a:lnSpc>
              <a:buNone/>
            </a:pPr>
            <a:endParaRPr lang="en-US" sz="1650" dirty="0"/>
          </a:p>
        </p:txBody>
      </p:sp>
      <p:pic>
        <p:nvPicPr>
          <p:cNvPr id="5" name="Picture 4">
            <a:extLst>
              <a:ext uri="{FF2B5EF4-FFF2-40B4-BE49-F238E27FC236}">
                <a16:creationId xmlns:a16="http://schemas.microsoft.com/office/drawing/2014/main" id="{63220B5F-B753-2111-9EE9-B9675D2107AB}"/>
              </a:ext>
            </a:extLst>
          </p:cNvPr>
          <p:cNvPicPr>
            <a:picLocks noChangeAspect="1"/>
          </p:cNvPicPr>
          <p:nvPr/>
        </p:nvPicPr>
        <p:blipFill>
          <a:blip r:embed="rId3"/>
          <a:stretch>
            <a:fillRect/>
          </a:stretch>
        </p:blipFill>
        <p:spPr>
          <a:xfrm>
            <a:off x="236306" y="1078787"/>
            <a:ext cx="10516075" cy="605413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0">
            <a:extLst>
              <a:ext uri="{FF2B5EF4-FFF2-40B4-BE49-F238E27FC236}">
                <a16:creationId xmlns:a16="http://schemas.microsoft.com/office/drawing/2014/main" id="{D7E1752F-6C46-06E7-160C-6B1450BABDC8}"/>
              </a:ext>
            </a:extLst>
          </p:cNvPr>
          <p:cNvSpPr/>
          <p:nvPr/>
        </p:nvSpPr>
        <p:spPr>
          <a:xfrm>
            <a:off x="3935806" y="147625"/>
            <a:ext cx="7862173" cy="398383"/>
          </a:xfrm>
          <a:prstGeom prst="rect">
            <a:avLst/>
          </a:prstGeom>
          <a:noFill/>
          <a:ln/>
        </p:spPr>
        <p:txBody>
          <a:bodyPr wrap="none" lIns="0" tIns="0" rIns="0" bIns="0" rtlCol="0" anchor="t"/>
          <a:lstStyle/>
          <a:p>
            <a:pPr marL="0" indent="0" algn="l">
              <a:lnSpc>
                <a:spcPts val="3100"/>
              </a:lnSpc>
              <a:buNone/>
            </a:pPr>
            <a:r>
              <a:rPr lang="en-US" sz="2500" b="1" dirty="0">
                <a:solidFill>
                  <a:srgbClr val="D8B6A4"/>
                </a:solidFill>
                <a:latin typeface="Gelasio" pitchFamily="34" charset="0"/>
                <a:ea typeface="Gelasio" pitchFamily="34" charset="-122"/>
                <a:cs typeface="Gelasio" pitchFamily="34" charset="-120"/>
              </a:rPr>
              <a:t>Crowdfunding Analytics – SQL  Queries</a:t>
            </a:r>
          </a:p>
          <a:p>
            <a:pPr marL="0" indent="0" algn="l">
              <a:lnSpc>
                <a:spcPts val="3100"/>
              </a:lnSpc>
              <a:buNone/>
            </a:pPr>
            <a:endParaRPr lang="en-US" sz="2500" dirty="0"/>
          </a:p>
        </p:txBody>
      </p:sp>
      <p:pic>
        <p:nvPicPr>
          <p:cNvPr id="4" name="Picture 3">
            <a:extLst>
              <a:ext uri="{FF2B5EF4-FFF2-40B4-BE49-F238E27FC236}">
                <a16:creationId xmlns:a16="http://schemas.microsoft.com/office/drawing/2014/main" id="{520E1BDD-46AE-C599-229B-7C4929F3593E}"/>
              </a:ext>
            </a:extLst>
          </p:cNvPr>
          <p:cNvPicPr>
            <a:picLocks noChangeAspect="1"/>
          </p:cNvPicPr>
          <p:nvPr/>
        </p:nvPicPr>
        <p:blipFill>
          <a:blip r:embed="rId2"/>
          <a:stretch>
            <a:fillRect/>
          </a:stretch>
        </p:blipFill>
        <p:spPr>
          <a:xfrm>
            <a:off x="499898" y="677603"/>
            <a:ext cx="3784425" cy="3221951"/>
          </a:xfrm>
          <a:prstGeom prst="rect">
            <a:avLst/>
          </a:prstGeom>
        </p:spPr>
      </p:pic>
      <p:pic>
        <p:nvPicPr>
          <p:cNvPr id="8" name="Picture 7">
            <a:extLst>
              <a:ext uri="{FF2B5EF4-FFF2-40B4-BE49-F238E27FC236}">
                <a16:creationId xmlns:a16="http://schemas.microsoft.com/office/drawing/2014/main" id="{27ECF5B1-253B-692E-AF2A-8AA53C4882DA}"/>
              </a:ext>
            </a:extLst>
          </p:cNvPr>
          <p:cNvPicPr>
            <a:picLocks noChangeAspect="1"/>
          </p:cNvPicPr>
          <p:nvPr/>
        </p:nvPicPr>
        <p:blipFill>
          <a:blip r:embed="rId3"/>
          <a:stretch>
            <a:fillRect/>
          </a:stretch>
        </p:blipFill>
        <p:spPr>
          <a:xfrm>
            <a:off x="4731470" y="677603"/>
            <a:ext cx="4165950" cy="3221951"/>
          </a:xfrm>
          <a:prstGeom prst="rect">
            <a:avLst/>
          </a:prstGeom>
        </p:spPr>
      </p:pic>
      <p:pic>
        <p:nvPicPr>
          <p:cNvPr id="10" name="Picture 9">
            <a:extLst>
              <a:ext uri="{FF2B5EF4-FFF2-40B4-BE49-F238E27FC236}">
                <a16:creationId xmlns:a16="http://schemas.microsoft.com/office/drawing/2014/main" id="{59098318-9257-3DBA-B0D3-23A004265AFF}"/>
              </a:ext>
            </a:extLst>
          </p:cNvPr>
          <p:cNvPicPr>
            <a:picLocks noChangeAspect="1"/>
          </p:cNvPicPr>
          <p:nvPr/>
        </p:nvPicPr>
        <p:blipFill>
          <a:blip r:embed="rId4"/>
          <a:stretch>
            <a:fillRect/>
          </a:stretch>
        </p:blipFill>
        <p:spPr>
          <a:xfrm>
            <a:off x="9586607" y="677603"/>
            <a:ext cx="4345150" cy="3221951"/>
          </a:xfrm>
          <a:prstGeom prst="rect">
            <a:avLst/>
          </a:prstGeom>
        </p:spPr>
      </p:pic>
      <p:pic>
        <p:nvPicPr>
          <p:cNvPr id="12" name="Picture 11">
            <a:extLst>
              <a:ext uri="{FF2B5EF4-FFF2-40B4-BE49-F238E27FC236}">
                <a16:creationId xmlns:a16="http://schemas.microsoft.com/office/drawing/2014/main" id="{08DB396D-F220-942A-E9E5-3E97CCB35482}"/>
              </a:ext>
            </a:extLst>
          </p:cNvPr>
          <p:cNvPicPr>
            <a:picLocks noChangeAspect="1"/>
          </p:cNvPicPr>
          <p:nvPr/>
        </p:nvPicPr>
        <p:blipFill>
          <a:blip r:embed="rId5"/>
          <a:stretch>
            <a:fillRect/>
          </a:stretch>
        </p:blipFill>
        <p:spPr>
          <a:xfrm>
            <a:off x="499898" y="4414967"/>
            <a:ext cx="3697878" cy="3335916"/>
          </a:xfrm>
          <a:prstGeom prst="rect">
            <a:avLst/>
          </a:prstGeom>
        </p:spPr>
      </p:pic>
      <p:pic>
        <p:nvPicPr>
          <p:cNvPr id="14" name="Picture 13">
            <a:extLst>
              <a:ext uri="{FF2B5EF4-FFF2-40B4-BE49-F238E27FC236}">
                <a16:creationId xmlns:a16="http://schemas.microsoft.com/office/drawing/2014/main" id="{51E46FEE-9661-DC65-750B-159CF687DDCD}"/>
              </a:ext>
            </a:extLst>
          </p:cNvPr>
          <p:cNvPicPr>
            <a:picLocks noChangeAspect="1"/>
          </p:cNvPicPr>
          <p:nvPr/>
        </p:nvPicPr>
        <p:blipFill>
          <a:blip r:embed="rId6"/>
          <a:stretch>
            <a:fillRect/>
          </a:stretch>
        </p:blipFill>
        <p:spPr>
          <a:xfrm>
            <a:off x="4731469" y="4330047"/>
            <a:ext cx="4165951" cy="3420836"/>
          </a:xfrm>
          <a:prstGeom prst="rect">
            <a:avLst/>
          </a:prstGeom>
        </p:spPr>
      </p:pic>
      <p:pic>
        <p:nvPicPr>
          <p:cNvPr id="16" name="Picture 15">
            <a:extLst>
              <a:ext uri="{FF2B5EF4-FFF2-40B4-BE49-F238E27FC236}">
                <a16:creationId xmlns:a16="http://schemas.microsoft.com/office/drawing/2014/main" id="{23AB3C8F-4457-12F8-BBCA-946A3C04A528}"/>
              </a:ext>
            </a:extLst>
          </p:cNvPr>
          <p:cNvPicPr>
            <a:picLocks noChangeAspect="1"/>
          </p:cNvPicPr>
          <p:nvPr/>
        </p:nvPicPr>
        <p:blipFill>
          <a:blip r:embed="rId7"/>
          <a:stretch>
            <a:fillRect/>
          </a:stretch>
        </p:blipFill>
        <p:spPr>
          <a:xfrm>
            <a:off x="9586607" y="4352006"/>
            <a:ext cx="4439045" cy="3221951"/>
          </a:xfrm>
          <a:prstGeom prst="rect">
            <a:avLst/>
          </a:prstGeom>
        </p:spPr>
      </p:pic>
    </p:spTree>
    <p:extLst>
      <p:ext uri="{BB962C8B-B14F-4D97-AF65-F5344CB8AC3E}">
        <p14:creationId xmlns:p14="http://schemas.microsoft.com/office/powerpoint/2010/main" val="7203839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3066634" y="1337964"/>
            <a:ext cx="8270438" cy="708779"/>
          </a:xfrm>
          <a:prstGeom prst="rect">
            <a:avLst/>
          </a:prstGeom>
          <a:noFill/>
          <a:ln/>
        </p:spPr>
        <p:txBody>
          <a:bodyPr wrap="none" lIns="0" tIns="0" rIns="0" bIns="0" rtlCol="0" anchor="t"/>
          <a:lstStyle/>
          <a:p>
            <a:pPr marL="0" indent="0" algn="l">
              <a:lnSpc>
                <a:spcPts val="5550"/>
              </a:lnSpc>
              <a:buNone/>
            </a:pPr>
            <a:r>
              <a:rPr lang="en-US" sz="4800" dirty="0">
                <a:solidFill>
                  <a:srgbClr val="D8B6A4"/>
                </a:solidFill>
                <a:latin typeface="Gelasio" pitchFamily="34" charset="0"/>
                <a:ea typeface="Gelasio" pitchFamily="34" charset="-122"/>
                <a:cs typeface="Gelasio" pitchFamily="34" charset="-120"/>
              </a:rPr>
              <a:t>Executive Performance Snapshot</a:t>
            </a:r>
            <a:endParaRPr lang="en-US" sz="4800" dirty="0"/>
          </a:p>
        </p:txBody>
      </p:sp>
      <p:grpSp>
        <p:nvGrpSpPr>
          <p:cNvPr id="19" name="Group 18">
            <a:extLst>
              <a:ext uri="{FF2B5EF4-FFF2-40B4-BE49-F238E27FC236}">
                <a16:creationId xmlns:a16="http://schemas.microsoft.com/office/drawing/2014/main" id="{6FF6B8E2-AF39-FC35-4590-8C3A382466EF}"/>
              </a:ext>
            </a:extLst>
          </p:cNvPr>
          <p:cNvGrpSpPr/>
          <p:nvPr/>
        </p:nvGrpSpPr>
        <p:grpSpPr>
          <a:xfrm>
            <a:off x="857250" y="3109793"/>
            <a:ext cx="12923520" cy="2191346"/>
            <a:chOff x="857250" y="3109793"/>
            <a:chExt cx="12923520" cy="2191346"/>
          </a:xfrm>
        </p:grpSpPr>
        <p:sp>
          <p:nvSpPr>
            <p:cNvPr id="4" name="Text 2"/>
            <p:cNvSpPr/>
            <p:nvPr/>
          </p:nvSpPr>
          <p:spPr>
            <a:xfrm>
              <a:off x="857250" y="3109793"/>
              <a:ext cx="2917150" cy="601028"/>
            </a:xfrm>
            <a:prstGeom prst="rect">
              <a:avLst/>
            </a:prstGeom>
            <a:noFill/>
            <a:ln/>
          </p:spPr>
          <p:txBody>
            <a:bodyPr wrap="none" lIns="0" tIns="0" rIns="0" bIns="0" rtlCol="0" anchor="t"/>
            <a:lstStyle/>
            <a:p>
              <a:pPr marL="0" indent="0" algn="ctr">
                <a:lnSpc>
                  <a:spcPts val="4700"/>
                </a:lnSpc>
                <a:buNone/>
              </a:pPr>
              <a:r>
                <a:rPr lang="en-US" sz="4700" dirty="0">
                  <a:solidFill>
                    <a:srgbClr val="C49F8C"/>
                  </a:solidFill>
                  <a:latin typeface="Gelasio" pitchFamily="34" charset="0"/>
                  <a:ea typeface="Gelasio" pitchFamily="34" charset="-122"/>
                  <a:cs typeface="Gelasio" pitchFamily="34" charset="-120"/>
                </a:rPr>
                <a:t>365.89K </a:t>
              </a:r>
              <a:endParaRPr lang="en-US" sz="4700" dirty="0"/>
            </a:p>
          </p:txBody>
        </p:sp>
        <p:sp>
          <p:nvSpPr>
            <p:cNvPr id="5" name="Text 3"/>
            <p:cNvSpPr/>
            <p:nvPr/>
          </p:nvSpPr>
          <p:spPr>
            <a:xfrm>
              <a:off x="898208" y="3994190"/>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FFFFFF"/>
                  </a:solidFill>
                  <a:latin typeface="Gelasio" pitchFamily="34" charset="0"/>
                  <a:ea typeface="Gelasio" pitchFamily="34" charset="-122"/>
                  <a:cs typeface="Gelasio" pitchFamily="34" charset="-120"/>
                </a:rPr>
                <a:t>Total Projects</a:t>
              </a:r>
              <a:endParaRPr lang="en-US" sz="2200" dirty="0"/>
            </a:p>
          </p:txBody>
        </p:sp>
        <p:sp>
          <p:nvSpPr>
            <p:cNvPr id="6" name="Text 4"/>
            <p:cNvSpPr/>
            <p:nvPr/>
          </p:nvSpPr>
          <p:spPr>
            <a:xfrm>
              <a:off x="857250" y="4575334"/>
              <a:ext cx="2917150" cy="725805"/>
            </a:xfrm>
            <a:prstGeom prst="rect">
              <a:avLst/>
            </a:prstGeom>
            <a:noFill/>
            <a:ln/>
          </p:spPr>
          <p:txBody>
            <a:bodyPr wrap="square" lIns="0" tIns="0" rIns="0" bIns="0" rtlCol="0" anchor="t"/>
            <a:lstStyle/>
            <a:p>
              <a:pPr marL="0" indent="0" algn="ctr">
                <a:lnSpc>
                  <a:spcPts val="2850"/>
                </a:lnSpc>
                <a:buNone/>
              </a:pPr>
              <a:r>
                <a:rPr lang="en-US" sz="1750" dirty="0">
                  <a:solidFill>
                    <a:srgbClr val="FFFFFF"/>
                  </a:solidFill>
                  <a:latin typeface="Gelasio" pitchFamily="34" charset="0"/>
                  <a:ea typeface="Gelasio" pitchFamily="34" charset="-122"/>
                  <a:cs typeface="Gelasio" pitchFamily="34" charset="-120"/>
                </a:rPr>
                <a:t>Analyzed across all categories and regions</a:t>
              </a:r>
              <a:endParaRPr lang="en-US" sz="1750" dirty="0"/>
            </a:p>
          </p:txBody>
        </p:sp>
        <p:sp>
          <p:nvSpPr>
            <p:cNvPr id="7" name="Text 5"/>
            <p:cNvSpPr/>
            <p:nvPr/>
          </p:nvSpPr>
          <p:spPr>
            <a:xfrm>
              <a:off x="4057888" y="3109793"/>
              <a:ext cx="2917150" cy="601028"/>
            </a:xfrm>
            <a:prstGeom prst="rect">
              <a:avLst/>
            </a:prstGeom>
            <a:noFill/>
            <a:ln/>
          </p:spPr>
          <p:txBody>
            <a:bodyPr wrap="none" lIns="0" tIns="0" rIns="0" bIns="0" rtlCol="0" anchor="t"/>
            <a:lstStyle/>
            <a:p>
              <a:pPr marL="0" indent="0" algn="ctr">
                <a:lnSpc>
                  <a:spcPts val="4700"/>
                </a:lnSpc>
                <a:buNone/>
              </a:pPr>
              <a:r>
                <a:rPr lang="en-US" sz="4700" dirty="0">
                  <a:solidFill>
                    <a:srgbClr val="C49F8C"/>
                  </a:solidFill>
                  <a:latin typeface="Gelasio" pitchFamily="34" charset="0"/>
                  <a:ea typeface="Gelasio" pitchFamily="34" charset="-122"/>
                  <a:cs typeface="Gelasio" pitchFamily="34" charset="-120"/>
                </a:rPr>
                <a:t>$4.76B</a:t>
              </a:r>
              <a:endParaRPr lang="en-US" sz="4700" dirty="0"/>
            </a:p>
          </p:txBody>
        </p:sp>
        <p:sp>
          <p:nvSpPr>
            <p:cNvPr id="8" name="Text 6"/>
            <p:cNvSpPr/>
            <p:nvPr/>
          </p:nvSpPr>
          <p:spPr>
            <a:xfrm>
              <a:off x="4098846" y="3994190"/>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FFFFFF"/>
                  </a:solidFill>
                  <a:latin typeface="Gelasio" pitchFamily="34" charset="0"/>
                  <a:ea typeface="Gelasio" pitchFamily="34" charset="-122"/>
                  <a:cs typeface="Gelasio" pitchFamily="34" charset="-120"/>
                </a:rPr>
                <a:t>Amount Raised</a:t>
              </a:r>
              <a:endParaRPr lang="en-US" sz="2200" dirty="0"/>
            </a:p>
          </p:txBody>
        </p:sp>
        <p:sp>
          <p:nvSpPr>
            <p:cNvPr id="9" name="Text 7"/>
            <p:cNvSpPr/>
            <p:nvPr/>
          </p:nvSpPr>
          <p:spPr>
            <a:xfrm>
              <a:off x="4057888" y="4575334"/>
              <a:ext cx="2917150" cy="725805"/>
            </a:xfrm>
            <a:prstGeom prst="rect">
              <a:avLst/>
            </a:prstGeom>
            <a:noFill/>
            <a:ln/>
          </p:spPr>
          <p:txBody>
            <a:bodyPr wrap="square" lIns="0" tIns="0" rIns="0" bIns="0" rtlCol="0" anchor="t"/>
            <a:lstStyle/>
            <a:p>
              <a:pPr marL="0" indent="0" algn="ctr">
                <a:lnSpc>
                  <a:spcPts val="2850"/>
                </a:lnSpc>
                <a:buNone/>
              </a:pPr>
              <a:r>
                <a:rPr lang="en-US" sz="1750" dirty="0">
                  <a:solidFill>
                    <a:srgbClr val="FFFFFF"/>
                  </a:solidFill>
                  <a:latin typeface="Gelasio" pitchFamily="34" charset="0"/>
                  <a:ea typeface="Gelasio" pitchFamily="34" charset="-122"/>
                  <a:cs typeface="Gelasio" pitchFamily="34" charset="-120"/>
                </a:rPr>
                <a:t>Cumulative funding across all campaigns</a:t>
              </a:r>
              <a:endParaRPr lang="en-US" sz="1750" dirty="0"/>
            </a:p>
          </p:txBody>
        </p:sp>
        <p:sp>
          <p:nvSpPr>
            <p:cNvPr id="11" name="Text 9"/>
            <p:cNvSpPr/>
            <p:nvPr/>
          </p:nvSpPr>
          <p:spPr>
            <a:xfrm>
              <a:off x="7662982" y="3109793"/>
              <a:ext cx="2917150" cy="601028"/>
            </a:xfrm>
            <a:prstGeom prst="rect">
              <a:avLst/>
            </a:prstGeom>
            <a:noFill/>
            <a:ln/>
          </p:spPr>
          <p:txBody>
            <a:bodyPr wrap="none" lIns="0" tIns="0" rIns="0" bIns="0" rtlCol="0" anchor="t"/>
            <a:lstStyle/>
            <a:p>
              <a:pPr marL="0" indent="0" algn="ctr">
                <a:lnSpc>
                  <a:spcPts val="4700"/>
                </a:lnSpc>
                <a:buNone/>
              </a:pPr>
              <a:r>
                <a:rPr lang="en-US" sz="4700" dirty="0">
                  <a:solidFill>
                    <a:srgbClr val="C49F8C"/>
                  </a:solidFill>
                  <a:latin typeface="Gelasio" pitchFamily="34" charset="0"/>
                  <a:ea typeface="Gelasio" pitchFamily="34" charset="-122"/>
                  <a:cs typeface="Gelasio" pitchFamily="34" charset="-120"/>
                </a:rPr>
                <a:t>8.35% </a:t>
              </a:r>
              <a:endParaRPr lang="en-US" sz="4700" dirty="0"/>
            </a:p>
          </p:txBody>
        </p:sp>
        <p:sp>
          <p:nvSpPr>
            <p:cNvPr id="12" name="Text 10"/>
            <p:cNvSpPr/>
            <p:nvPr/>
          </p:nvSpPr>
          <p:spPr>
            <a:xfrm>
              <a:off x="7703939" y="3994190"/>
              <a:ext cx="2835235" cy="354330"/>
            </a:xfrm>
            <a:prstGeom prst="rect">
              <a:avLst/>
            </a:prstGeom>
            <a:noFill/>
            <a:ln/>
          </p:spPr>
          <p:txBody>
            <a:bodyPr wrap="none" lIns="0" tIns="0" rIns="0" bIns="0" rtlCol="0" anchor="t"/>
            <a:lstStyle/>
            <a:p>
              <a:pPr algn="ctr">
                <a:lnSpc>
                  <a:spcPts val="2750"/>
                </a:lnSpc>
              </a:pPr>
              <a:r>
                <a:rPr lang="en-IN" sz="2400" dirty="0"/>
                <a:t>Success</a:t>
              </a:r>
              <a:r>
                <a:rPr lang="en-IN" sz="2400" dirty="0">
                  <a:solidFill>
                    <a:schemeClr val="bg1"/>
                  </a:solidFill>
                </a:rPr>
                <a:t> </a:t>
              </a:r>
              <a:r>
                <a:rPr lang="en-IN" sz="2400" dirty="0">
                  <a:solidFill>
                    <a:schemeClr val="tx1">
                      <a:lumMod val="95000"/>
                    </a:schemeClr>
                  </a:solidFill>
                </a:rPr>
                <a:t>rate</a:t>
              </a:r>
              <a:endParaRPr lang="en-US" sz="2200" dirty="0">
                <a:solidFill>
                  <a:schemeClr val="tx1">
                    <a:lumMod val="95000"/>
                  </a:schemeClr>
                </a:solidFill>
              </a:endParaRPr>
            </a:p>
          </p:txBody>
        </p:sp>
        <p:sp>
          <p:nvSpPr>
            <p:cNvPr id="13" name="Text 11"/>
            <p:cNvSpPr/>
            <p:nvPr/>
          </p:nvSpPr>
          <p:spPr>
            <a:xfrm>
              <a:off x="7662982" y="4575334"/>
              <a:ext cx="2917150" cy="725805"/>
            </a:xfrm>
            <a:prstGeom prst="rect">
              <a:avLst/>
            </a:prstGeom>
            <a:noFill/>
            <a:ln/>
          </p:spPr>
          <p:txBody>
            <a:bodyPr wrap="square" lIns="0" tIns="0" rIns="0" bIns="0" rtlCol="0" anchor="t"/>
            <a:lstStyle/>
            <a:p>
              <a:pPr marL="0" indent="0" algn="ctr">
                <a:lnSpc>
                  <a:spcPts val="2850"/>
                </a:lnSpc>
                <a:buNone/>
              </a:pPr>
              <a:r>
                <a:rPr lang="en-US" sz="1750" dirty="0">
                  <a:solidFill>
                    <a:srgbClr val="FFFFFF"/>
                  </a:solidFill>
                  <a:latin typeface="Gelasio" pitchFamily="34" charset="0"/>
                  <a:ea typeface="Gelasio" pitchFamily="34" charset="-122"/>
                  <a:cs typeface="Gelasio" pitchFamily="34" charset="-120"/>
                </a:rPr>
                <a:t>Analyzed across all categories and regions</a:t>
              </a:r>
              <a:endParaRPr lang="en-US" sz="1750" dirty="0"/>
            </a:p>
          </p:txBody>
        </p:sp>
        <p:sp>
          <p:nvSpPr>
            <p:cNvPr id="14" name="Text 12"/>
            <p:cNvSpPr/>
            <p:nvPr/>
          </p:nvSpPr>
          <p:spPr>
            <a:xfrm>
              <a:off x="10863620" y="3109793"/>
              <a:ext cx="2917150" cy="601028"/>
            </a:xfrm>
            <a:prstGeom prst="rect">
              <a:avLst/>
            </a:prstGeom>
            <a:noFill/>
            <a:ln/>
          </p:spPr>
          <p:txBody>
            <a:bodyPr wrap="none" lIns="0" tIns="0" rIns="0" bIns="0" rtlCol="0" anchor="t"/>
            <a:lstStyle/>
            <a:p>
              <a:pPr marL="0" indent="0" algn="ctr">
                <a:lnSpc>
                  <a:spcPts val="4700"/>
                </a:lnSpc>
                <a:buNone/>
              </a:pPr>
              <a:r>
                <a:rPr lang="en-US" sz="4700" dirty="0">
                  <a:solidFill>
                    <a:srgbClr val="C49F8C"/>
                  </a:solidFill>
                  <a:latin typeface="Gelasio" pitchFamily="34" charset="0"/>
                  <a:ea typeface="Gelasio" pitchFamily="34" charset="-122"/>
                  <a:cs typeface="Gelasio" pitchFamily="34" charset="-120"/>
                </a:rPr>
                <a:t>2.4M</a:t>
              </a:r>
              <a:endParaRPr lang="en-US" sz="4700" dirty="0"/>
            </a:p>
          </p:txBody>
        </p:sp>
        <p:sp>
          <p:nvSpPr>
            <p:cNvPr id="15" name="Text 13"/>
            <p:cNvSpPr/>
            <p:nvPr/>
          </p:nvSpPr>
          <p:spPr>
            <a:xfrm>
              <a:off x="10904577" y="3994190"/>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FFFFFF"/>
                  </a:solidFill>
                  <a:latin typeface="Gelasio" pitchFamily="34" charset="0"/>
                  <a:ea typeface="Gelasio" pitchFamily="34" charset="-122"/>
                  <a:cs typeface="Gelasio" pitchFamily="34" charset="-120"/>
                </a:rPr>
                <a:t>Total Backers</a:t>
              </a:r>
              <a:endParaRPr lang="en-US" sz="2200" dirty="0"/>
            </a:p>
          </p:txBody>
        </p:sp>
        <p:sp>
          <p:nvSpPr>
            <p:cNvPr id="16" name="Text 14"/>
            <p:cNvSpPr/>
            <p:nvPr/>
          </p:nvSpPr>
          <p:spPr>
            <a:xfrm>
              <a:off x="10863620" y="4575334"/>
              <a:ext cx="2917150" cy="725805"/>
            </a:xfrm>
            <a:prstGeom prst="rect">
              <a:avLst/>
            </a:prstGeom>
            <a:noFill/>
            <a:ln/>
          </p:spPr>
          <p:txBody>
            <a:bodyPr wrap="square" lIns="0" tIns="0" rIns="0" bIns="0" rtlCol="0" anchor="t"/>
            <a:lstStyle/>
            <a:p>
              <a:pPr marL="0" indent="0" algn="ctr">
                <a:lnSpc>
                  <a:spcPts val="2850"/>
                </a:lnSpc>
                <a:buNone/>
              </a:pPr>
              <a:r>
                <a:rPr lang="en-US" sz="1750" dirty="0">
                  <a:solidFill>
                    <a:srgbClr val="FFFFFF"/>
                  </a:solidFill>
                  <a:latin typeface="Gelasio" pitchFamily="34" charset="0"/>
                  <a:ea typeface="Gelasio" pitchFamily="34" charset="-122"/>
                  <a:cs typeface="Gelasio" pitchFamily="34" charset="-120"/>
                </a:rPr>
                <a:t>Engaged supporters driving project success</a:t>
              </a:r>
              <a:endParaRPr lang="en-US" sz="1750" dirty="0"/>
            </a:p>
          </p:txBody>
        </p:sp>
      </p:grpSp>
      <p:sp>
        <p:nvSpPr>
          <p:cNvPr id="17" name="Text 15"/>
          <p:cNvSpPr/>
          <p:nvPr/>
        </p:nvSpPr>
        <p:spPr>
          <a:xfrm>
            <a:off x="793790" y="5916037"/>
            <a:ext cx="13042821" cy="725805"/>
          </a:xfrm>
          <a:prstGeom prst="rect">
            <a:avLst/>
          </a:prstGeom>
          <a:noFill/>
          <a:ln/>
        </p:spPr>
        <p:txBody>
          <a:bodyPr wrap="square" lIns="0" tIns="0" rIns="0" bIns="0" rtlCol="0" anchor="t"/>
          <a:lstStyle/>
          <a:p>
            <a:pPr marL="0" indent="0" algn="l">
              <a:lnSpc>
                <a:spcPts val="2850"/>
              </a:lnSpc>
              <a:buNone/>
            </a:pPr>
            <a:r>
              <a:rPr lang="en-US" dirty="0">
                <a:solidFill>
                  <a:srgbClr val="C9C2C0"/>
                </a:solidFill>
                <a:latin typeface="Gelasio" pitchFamily="34" charset="0"/>
                <a:ea typeface="Gelasio" pitchFamily="34" charset="-122"/>
                <a:cs typeface="Gelasio" pitchFamily="34" charset="-120"/>
              </a:rPr>
              <a:t>These key business metrics provide a comprehensive executive overview of platform performance, setting the foundation for deeper analytical exploration</a:t>
            </a:r>
            <a:r>
              <a:rPr lang="en-US" sz="1750" dirty="0">
                <a:solidFill>
                  <a:srgbClr val="C9C2C0"/>
                </a:solidFill>
                <a:latin typeface="Gelasio" pitchFamily="34" charset="0"/>
                <a:ea typeface="Gelasio" pitchFamily="34" charset="-122"/>
                <a:cs typeface="Gelasio" pitchFamily="34" charset="-120"/>
              </a:rPr>
              <a:t>.</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1478042" y="987504"/>
            <a:ext cx="6572012" cy="708779"/>
          </a:xfrm>
          <a:prstGeom prst="rect">
            <a:avLst/>
          </a:prstGeom>
          <a:noFill/>
          <a:ln/>
        </p:spPr>
        <p:txBody>
          <a:bodyPr wrap="none" lIns="0" tIns="0" rIns="0" bIns="0" rtlCol="0" anchor="t"/>
          <a:lstStyle/>
          <a:p>
            <a:pPr marL="0" indent="0" algn="l">
              <a:lnSpc>
                <a:spcPts val="5550"/>
              </a:lnSpc>
              <a:buNone/>
            </a:pPr>
            <a:r>
              <a:rPr lang="en-US" sz="4450" dirty="0">
                <a:solidFill>
                  <a:srgbClr val="D8B6A4"/>
                </a:solidFill>
                <a:latin typeface="Gelasio" pitchFamily="34" charset="0"/>
                <a:ea typeface="Gelasio" pitchFamily="34" charset="-122"/>
                <a:cs typeface="Gelasio" pitchFamily="34" charset="-120"/>
              </a:rPr>
              <a:t>Core Performance Metrics</a:t>
            </a:r>
            <a:endParaRPr lang="en-US" sz="4450" dirty="0"/>
          </a:p>
        </p:txBody>
      </p:sp>
      <p:sp>
        <p:nvSpPr>
          <p:cNvPr id="3" name="Text 1"/>
          <p:cNvSpPr/>
          <p:nvPr/>
        </p:nvSpPr>
        <p:spPr>
          <a:xfrm>
            <a:off x="1478042" y="3690938"/>
            <a:ext cx="2789873" cy="566976"/>
          </a:xfrm>
          <a:prstGeom prst="rect">
            <a:avLst/>
          </a:prstGeom>
          <a:noFill/>
          <a:ln/>
        </p:spPr>
        <p:txBody>
          <a:bodyPr wrap="none" lIns="0" tIns="0" rIns="0" bIns="0" rtlCol="0" anchor="t"/>
          <a:lstStyle/>
          <a:p>
            <a:pPr marL="0" indent="0" algn="ctr">
              <a:lnSpc>
                <a:spcPts val="4450"/>
              </a:lnSpc>
              <a:buNone/>
            </a:pPr>
            <a:r>
              <a:rPr lang="en-US" sz="4450" dirty="0">
                <a:solidFill>
                  <a:srgbClr val="C9C2C0"/>
                </a:solidFill>
                <a:latin typeface="Gelasio" pitchFamily="34" charset="0"/>
                <a:ea typeface="Gelasio" pitchFamily="34" charset="-122"/>
                <a:cs typeface="Gelasio" pitchFamily="34" charset="-120"/>
              </a:rPr>
              <a:t>68%</a:t>
            </a:r>
            <a:endParaRPr lang="en-US" sz="4450" dirty="0"/>
          </a:p>
        </p:txBody>
      </p:sp>
      <p:pic>
        <p:nvPicPr>
          <p:cNvPr id="4" name="Image 0" descr="preencoded.png"/>
          <p:cNvPicPr>
            <a:picLocks noChangeAspect="1"/>
          </p:cNvPicPr>
          <p:nvPr/>
        </p:nvPicPr>
        <p:blipFill>
          <a:blip r:embed="rId3"/>
          <a:stretch>
            <a:fillRect/>
          </a:stretch>
        </p:blipFill>
        <p:spPr>
          <a:xfrm>
            <a:off x="1171932" y="2273260"/>
            <a:ext cx="3402330" cy="3402330"/>
          </a:xfrm>
          <a:prstGeom prst="rect">
            <a:avLst/>
          </a:prstGeom>
        </p:spPr>
      </p:pic>
      <p:sp>
        <p:nvSpPr>
          <p:cNvPr id="5" name="Text 2"/>
          <p:cNvSpPr/>
          <p:nvPr/>
        </p:nvSpPr>
        <p:spPr>
          <a:xfrm>
            <a:off x="1455420" y="5959078"/>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C9C2C0"/>
                </a:solidFill>
                <a:latin typeface="Gelasio" pitchFamily="34" charset="0"/>
                <a:ea typeface="Gelasio" pitchFamily="34" charset="-122"/>
                <a:cs typeface="Gelasio" pitchFamily="34" charset="-120"/>
              </a:rPr>
              <a:t>Overall Success Rate</a:t>
            </a:r>
            <a:endParaRPr lang="en-US" sz="2200" dirty="0"/>
          </a:p>
        </p:txBody>
      </p:sp>
      <p:sp>
        <p:nvSpPr>
          <p:cNvPr id="6" name="Text 3"/>
          <p:cNvSpPr/>
          <p:nvPr/>
        </p:nvSpPr>
        <p:spPr>
          <a:xfrm>
            <a:off x="793790" y="6449497"/>
            <a:ext cx="4158615" cy="725805"/>
          </a:xfrm>
          <a:prstGeom prst="rect">
            <a:avLst/>
          </a:prstGeom>
          <a:noFill/>
          <a:ln/>
        </p:spPr>
        <p:txBody>
          <a:bodyPr wrap="square" lIns="0" tIns="0" rIns="0" bIns="0" rtlCol="0" anchor="t"/>
          <a:lstStyle/>
          <a:p>
            <a:pPr marL="0" indent="0" algn="ctr">
              <a:lnSpc>
                <a:spcPts val="2850"/>
              </a:lnSpc>
              <a:buNone/>
            </a:pPr>
            <a:r>
              <a:rPr lang="en-US" sz="1750" dirty="0">
                <a:solidFill>
                  <a:srgbClr val="C9C2C0"/>
                </a:solidFill>
                <a:latin typeface="Gelasio" pitchFamily="34" charset="0"/>
                <a:ea typeface="Gelasio" pitchFamily="34" charset="-122"/>
                <a:cs typeface="Gelasio" pitchFamily="34" charset="-120"/>
              </a:rPr>
              <a:t>Percentage of projects meeting funding goals</a:t>
            </a:r>
            <a:endParaRPr lang="en-US" sz="1750" dirty="0"/>
          </a:p>
        </p:txBody>
      </p:sp>
      <p:sp>
        <p:nvSpPr>
          <p:cNvPr id="7" name="Text 4"/>
          <p:cNvSpPr/>
          <p:nvPr/>
        </p:nvSpPr>
        <p:spPr>
          <a:xfrm>
            <a:off x="5920145" y="3690938"/>
            <a:ext cx="2789873" cy="566976"/>
          </a:xfrm>
          <a:prstGeom prst="rect">
            <a:avLst/>
          </a:prstGeom>
          <a:noFill/>
          <a:ln/>
        </p:spPr>
        <p:txBody>
          <a:bodyPr wrap="none" lIns="0" tIns="0" rIns="0" bIns="0" rtlCol="0" anchor="t"/>
          <a:lstStyle/>
          <a:p>
            <a:pPr marL="0" indent="0" algn="ctr">
              <a:lnSpc>
                <a:spcPts val="4450"/>
              </a:lnSpc>
              <a:buNone/>
            </a:pPr>
            <a:r>
              <a:rPr lang="en-US" sz="4450" dirty="0">
                <a:solidFill>
                  <a:srgbClr val="C9C2C0"/>
                </a:solidFill>
                <a:latin typeface="Gelasio" pitchFamily="34" charset="0"/>
                <a:ea typeface="Gelasio" pitchFamily="34" charset="-122"/>
                <a:cs typeface="Gelasio" pitchFamily="34" charset="-120"/>
              </a:rPr>
              <a:t>35</a:t>
            </a:r>
            <a:endParaRPr lang="en-US" sz="4450" dirty="0"/>
          </a:p>
        </p:txBody>
      </p:sp>
      <p:pic>
        <p:nvPicPr>
          <p:cNvPr id="8" name="Image 1" descr="preencoded.png"/>
          <p:cNvPicPr>
            <a:picLocks noChangeAspect="1"/>
          </p:cNvPicPr>
          <p:nvPr/>
        </p:nvPicPr>
        <p:blipFill>
          <a:blip r:embed="rId4"/>
          <a:stretch>
            <a:fillRect/>
          </a:stretch>
        </p:blipFill>
        <p:spPr>
          <a:xfrm>
            <a:off x="5614035" y="2273260"/>
            <a:ext cx="3402330" cy="3402330"/>
          </a:xfrm>
          <a:prstGeom prst="rect">
            <a:avLst/>
          </a:prstGeom>
        </p:spPr>
      </p:pic>
      <p:sp>
        <p:nvSpPr>
          <p:cNvPr id="9" name="Text 5"/>
          <p:cNvSpPr/>
          <p:nvPr/>
        </p:nvSpPr>
        <p:spPr>
          <a:xfrm>
            <a:off x="5897523" y="5959078"/>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C9C2C0"/>
                </a:solidFill>
                <a:latin typeface="Gelasio" pitchFamily="34" charset="0"/>
                <a:ea typeface="Gelasio" pitchFamily="34" charset="-122"/>
                <a:cs typeface="Gelasio" pitchFamily="34" charset="-120"/>
              </a:rPr>
              <a:t>Avg Duration</a:t>
            </a:r>
            <a:endParaRPr lang="en-US" sz="2200" dirty="0"/>
          </a:p>
        </p:txBody>
      </p:sp>
      <p:sp>
        <p:nvSpPr>
          <p:cNvPr id="10" name="Text 6"/>
          <p:cNvSpPr/>
          <p:nvPr/>
        </p:nvSpPr>
        <p:spPr>
          <a:xfrm>
            <a:off x="5235893" y="6449497"/>
            <a:ext cx="4158615" cy="725805"/>
          </a:xfrm>
          <a:prstGeom prst="rect">
            <a:avLst/>
          </a:prstGeom>
          <a:noFill/>
          <a:ln/>
        </p:spPr>
        <p:txBody>
          <a:bodyPr wrap="square" lIns="0" tIns="0" rIns="0" bIns="0" rtlCol="0" anchor="t"/>
          <a:lstStyle/>
          <a:p>
            <a:pPr marL="0" indent="0" algn="ctr">
              <a:lnSpc>
                <a:spcPts val="2850"/>
              </a:lnSpc>
              <a:buNone/>
            </a:pPr>
            <a:r>
              <a:rPr lang="en-US" sz="1750" dirty="0">
                <a:solidFill>
                  <a:srgbClr val="C9C2C0"/>
                </a:solidFill>
                <a:latin typeface="Gelasio" pitchFamily="34" charset="0"/>
                <a:ea typeface="Gelasio" pitchFamily="34" charset="-122"/>
                <a:cs typeface="Gelasio" pitchFamily="34" charset="-120"/>
              </a:rPr>
              <a:t>Days from launch to campaign completion</a:t>
            </a:r>
            <a:endParaRPr lang="en-US" sz="1750" dirty="0"/>
          </a:p>
        </p:txBody>
      </p:sp>
      <p:sp>
        <p:nvSpPr>
          <p:cNvPr id="11" name="Text 7"/>
          <p:cNvSpPr/>
          <p:nvPr/>
        </p:nvSpPr>
        <p:spPr>
          <a:xfrm>
            <a:off x="10362248" y="3690938"/>
            <a:ext cx="2789873" cy="566976"/>
          </a:xfrm>
          <a:prstGeom prst="rect">
            <a:avLst/>
          </a:prstGeom>
          <a:noFill/>
          <a:ln/>
        </p:spPr>
        <p:txBody>
          <a:bodyPr wrap="none" lIns="0" tIns="0" rIns="0" bIns="0" rtlCol="0" anchor="t"/>
          <a:lstStyle/>
          <a:p>
            <a:pPr marL="0" indent="0" algn="ctr">
              <a:lnSpc>
                <a:spcPts val="4450"/>
              </a:lnSpc>
              <a:buNone/>
            </a:pPr>
            <a:r>
              <a:rPr lang="en-US" sz="4450" dirty="0">
                <a:solidFill>
                  <a:srgbClr val="C9C2C0"/>
                </a:solidFill>
                <a:latin typeface="Gelasio" pitchFamily="34" charset="0"/>
                <a:ea typeface="Gelasio" pitchFamily="34" charset="-122"/>
                <a:cs typeface="Gelasio" pitchFamily="34" charset="-120"/>
              </a:rPr>
              <a:t>42%</a:t>
            </a:r>
            <a:endParaRPr lang="en-US" sz="4450" dirty="0"/>
          </a:p>
        </p:txBody>
      </p:sp>
      <p:pic>
        <p:nvPicPr>
          <p:cNvPr id="12" name="Image 2" descr="preencoded.png"/>
          <p:cNvPicPr>
            <a:picLocks noChangeAspect="1"/>
          </p:cNvPicPr>
          <p:nvPr/>
        </p:nvPicPr>
        <p:blipFill>
          <a:blip r:embed="rId5"/>
          <a:stretch>
            <a:fillRect/>
          </a:stretch>
        </p:blipFill>
        <p:spPr>
          <a:xfrm>
            <a:off x="10056138" y="2273260"/>
            <a:ext cx="3402330" cy="3402330"/>
          </a:xfrm>
          <a:prstGeom prst="rect">
            <a:avLst/>
          </a:prstGeom>
        </p:spPr>
      </p:pic>
      <p:sp>
        <p:nvSpPr>
          <p:cNvPr id="13" name="Text 8"/>
          <p:cNvSpPr/>
          <p:nvPr/>
        </p:nvSpPr>
        <p:spPr>
          <a:xfrm>
            <a:off x="10339626" y="5959078"/>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C9C2C0"/>
                </a:solidFill>
                <a:latin typeface="Gelasio" pitchFamily="34" charset="0"/>
                <a:ea typeface="Gelasio" pitchFamily="34" charset="-122"/>
                <a:cs typeface="Gelasio" pitchFamily="34" charset="-120"/>
              </a:rPr>
              <a:t>Tech Category Lead</a:t>
            </a:r>
            <a:endParaRPr lang="en-US" sz="2200" dirty="0"/>
          </a:p>
        </p:txBody>
      </p:sp>
      <p:sp>
        <p:nvSpPr>
          <p:cNvPr id="14" name="Text 9"/>
          <p:cNvSpPr/>
          <p:nvPr/>
        </p:nvSpPr>
        <p:spPr>
          <a:xfrm>
            <a:off x="9677995" y="6449497"/>
            <a:ext cx="4158615" cy="362903"/>
          </a:xfrm>
          <a:prstGeom prst="rect">
            <a:avLst/>
          </a:prstGeom>
          <a:noFill/>
          <a:ln/>
        </p:spPr>
        <p:txBody>
          <a:bodyPr wrap="none" lIns="0" tIns="0" rIns="0" bIns="0" rtlCol="0" anchor="t"/>
          <a:lstStyle/>
          <a:p>
            <a:pPr marL="0" indent="0" algn="ctr">
              <a:lnSpc>
                <a:spcPts val="2850"/>
              </a:lnSpc>
              <a:buNone/>
            </a:pPr>
            <a:r>
              <a:rPr lang="en-US" sz="1750" dirty="0">
                <a:solidFill>
                  <a:srgbClr val="C9C2C0"/>
                </a:solidFill>
                <a:latin typeface="Gelasio" pitchFamily="34" charset="0"/>
                <a:ea typeface="Gelasio" pitchFamily="34" charset="-122"/>
                <a:cs typeface="Gelasio" pitchFamily="34" charset="-120"/>
              </a:rPr>
              <a:t>Highest performing project category</a:t>
            </a:r>
            <a:endParaRPr lang="en-US" sz="1750"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3217</TotalTime>
  <Words>657</Words>
  <Application>Microsoft Office PowerPoint</Application>
  <PresentationFormat>Custom</PresentationFormat>
  <Paragraphs>75</Paragraphs>
  <Slides>12</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Wingdings</vt:lpstr>
      <vt:lpstr>Century Gothic</vt:lpstr>
      <vt:lpstr>Gadugi</vt:lpstr>
      <vt:lpstr>Gelasio</vt:lpstr>
      <vt:lpstr>Mesh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Rahul Agni Prakash</cp:lastModifiedBy>
  <cp:revision>13</cp:revision>
  <dcterms:created xsi:type="dcterms:W3CDTF">2026-01-03T17:49:47Z</dcterms:created>
  <dcterms:modified xsi:type="dcterms:W3CDTF">2026-01-09T10:36:01Z</dcterms:modified>
</cp:coreProperties>
</file>